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18"/>
  </p:notesMasterIdLst>
  <p:handoutMasterIdLst>
    <p:handoutMasterId r:id="rId19"/>
  </p:handoutMasterIdLst>
  <p:sldIdLst>
    <p:sldId id="256" r:id="rId5"/>
    <p:sldId id="711" r:id="rId6"/>
    <p:sldId id="713" r:id="rId7"/>
    <p:sldId id="712" r:id="rId8"/>
    <p:sldId id="715" r:id="rId9"/>
    <p:sldId id="716" r:id="rId10"/>
    <p:sldId id="714" r:id="rId11"/>
    <p:sldId id="486" r:id="rId12"/>
    <p:sldId id="488" r:id="rId13"/>
    <p:sldId id="755" r:id="rId14"/>
    <p:sldId id="756" r:id="rId15"/>
    <p:sldId id="757" r:id="rId16"/>
    <p:sldId id="754" r:id="rId17"/>
  </p:sldIdLst>
  <p:sldSz cx="9144000" cy="6858000" type="screen4x3"/>
  <p:notesSz cx="9928225" cy="6797675"/>
  <p:custDataLst>
    <p:tags r:id="rId20"/>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294" autoAdjust="0"/>
    <p:restoredTop sz="94646" autoAdjust="0"/>
  </p:normalViewPr>
  <p:slideViewPr>
    <p:cSldViewPr>
      <p:cViewPr varScale="1">
        <p:scale>
          <a:sx n="74" d="100"/>
          <a:sy n="74" d="100"/>
        </p:scale>
        <p:origin x="1602" y="66"/>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10/08/2018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8/10/2018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21772380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29711319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28441935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14743080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9457662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3508046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19320478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14692896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slide" Target="../slides/slide10.xml"/><Relationship Id="rId2" Type="http://schemas.openxmlformats.org/officeDocument/2006/relationships/slide" Target="../slides/slide13.xml"/><Relationship Id="rId1" Type="http://schemas.openxmlformats.org/officeDocument/2006/relationships/slideMaster" Target="../slideMasters/slideMaster1.xml"/><Relationship Id="rId5" Type="http://schemas.openxmlformats.org/officeDocument/2006/relationships/slide" Target="../slides/slide12.xml"/><Relationship Id="rId4" Type="http://schemas.openxmlformats.org/officeDocument/2006/relationships/slide" Target="../slides/slide11.xml"/></Relationships>
</file>

<file path=ppt/slideLayouts/_rels/slideLayout5.xml.rels><?xml version="1.0" encoding="UTF-8" standalone="yes"?>
<Relationships xmlns="http://schemas.openxmlformats.org/package/2006/relationships"><Relationship Id="rId3" Type="http://schemas.openxmlformats.org/officeDocument/2006/relationships/hyperlink" Target="http://www.google.co.uk/url?sa=i&amp;rct=j&amp;q=ocr+nationals+in+ict+level+02+logo&amp;source=images&amp;cd=&amp;docid=V5m_yCYP-aE2_M&amp;tbnid=DTQOd6LrYrDCGM:&amp;ved=0CAUQjRw&amp;url=http://decv.co.uk/courses/test/&amp;ei=zegkUtL5EcaR0AX1yoCoCA&amp;bvm=bv.51495398,d.d2k&amp;psig=AFQjCNE5H51wUL1lgYhDZQ2VHp_BrKAYtA&amp;ust=1378236999184474" TargetMode="External"/><Relationship Id="rId2" Type="http://schemas.openxmlformats.org/officeDocument/2006/relationships/slide" Target="../slides/slide8.xml"/><Relationship Id="rId1" Type="http://schemas.openxmlformats.org/officeDocument/2006/relationships/slideMaster" Target="../slideMasters/slideMaster1.xml"/><Relationship Id="rId4" Type="http://schemas.openxmlformats.org/officeDocument/2006/relationships/image" Target="../media/image2.gi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Title 6"/>
          <p:cNvSpPr>
            <a:spLocks noGrp="1"/>
          </p:cNvSpPr>
          <p:nvPr>
            <p:ph type="title"/>
          </p:nvPr>
        </p:nvSpPr>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4" name="Round Same Side Corner Rectangle 13">
            <a:hlinkClick r:id="rId2" action="ppaction://hlinksldjump"/>
          </p:cNvPr>
          <p:cNvSpPr/>
          <p:nvPr userDrawn="1"/>
        </p:nvSpPr>
        <p:spPr>
          <a:xfrm>
            <a:off x="5796136" y="620688"/>
            <a:ext cx="797170"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Task</a:t>
            </a:r>
            <a:r>
              <a:rPr lang="en-GB" sz="1200" b="1" baseline="0" dirty="0" smtClean="0">
                <a:latin typeface="Arial" panose="020B0604020202020204" pitchFamily="34" charset="0"/>
                <a:cs typeface="Arial" panose="020B0604020202020204" pitchFamily="34" charset="0"/>
              </a:rPr>
              <a:t> List</a:t>
            </a:r>
            <a:endParaRPr lang="en-GB" sz="20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217476" y="620688"/>
            <a:ext cx="105078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P6.1 – Task 1</a:t>
            </a:r>
            <a:endParaRPr lang="en-GB" sz="1200" b="1" dirty="0">
              <a:latin typeface="Arial" panose="020B0604020202020204" pitchFamily="34" charset="0"/>
              <a:cs typeface="Arial" panose="020B0604020202020204" pitchFamily="34" charset="0"/>
            </a:endParaRPr>
          </a:p>
        </p:txBody>
      </p:sp>
      <p:sp>
        <p:nvSpPr>
          <p:cNvPr id="16" name="Round Same Side Corner Rectangle 15">
            <a:hlinkClick r:id="rId4" action="ppaction://hlinksldjump"/>
          </p:cNvPr>
          <p:cNvSpPr/>
          <p:nvPr userDrawn="1"/>
        </p:nvSpPr>
        <p:spPr>
          <a:xfrm>
            <a:off x="2438276" y="620688"/>
            <a:ext cx="1059672"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solidFill>
                  <a:schemeClr val="bg1"/>
                </a:solidFill>
                <a:latin typeface="Arial" panose="020B0604020202020204" pitchFamily="34" charset="0"/>
                <a:cs typeface="Arial" panose="020B0604020202020204" pitchFamily="34" charset="0"/>
              </a:rPr>
              <a:t>D2.1 – Task 3</a:t>
            </a:r>
            <a:endParaRPr lang="en-GB" sz="1200" b="1" dirty="0">
              <a:solidFill>
                <a:schemeClr val="bg1"/>
              </a:solidFill>
              <a:latin typeface="Arial" panose="020B0604020202020204" pitchFamily="34" charset="0"/>
              <a:cs typeface="Arial" panose="020B0604020202020204" pitchFamily="34" charset="0"/>
            </a:endParaRPr>
          </a:p>
        </p:txBody>
      </p:sp>
      <p:sp>
        <p:nvSpPr>
          <p:cNvPr id="35" name="Round Same Side Corner Rectangle 34">
            <a:hlinkClick r:id="rId5" action="ppaction://hlinksldjump"/>
          </p:cNvPr>
          <p:cNvSpPr/>
          <p:nvPr userDrawn="1"/>
        </p:nvSpPr>
        <p:spPr>
          <a:xfrm>
            <a:off x="3557562" y="620688"/>
            <a:ext cx="1059672"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solidFill>
                  <a:schemeClr val="bg1"/>
                </a:solidFill>
                <a:latin typeface="Arial" panose="020B0604020202020204" pitchFamily="34" charset="0"/>
                <a:cs typeface="Arial" panose="020B0604020202020204" pitchFamily="34" charset="0"/>
              </a:rPr>
              <a:t>D2.2 – Task 4</a:t>
            </a:r>
            <a:endParaRPr lang="en-GB" sz="1200" b="1" dirty="0">
              <a:solidFill>
                <a:schemeClr val="bg1"/>
              </a:solidFill>
              <a:latin typeface="Arial" panose="020B0604020202020204" pitchFamily="34" charset="0"/>
              <a:cs typeface="Arial" panose="020B0604020202020204" pitchFamily="34" charset="0"/>
            </a:endParaRPr>
          </a:p>
        </p:txBody>
      </p:sp>
      <p:sp>
        <p:nvSpPr>
          <p:cNvPr id="36" name="Round Same Side Corner Rectangle 35">
            <a:hlinkClick r:id="rId5" action="ppaction://hlinksldjump"/>
          </p:cNvPr>
          <p:cNvSpPr/>
          <p:nvPr userDrawn="1"/>
        </p:nvSpPr>
        <p:spPr>
          <a:xfrm>
            <a:off x="4676848" y="620688"/>
            <a:ext cx="1059672"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solidFill>
                  <a:schemeClr val="bg1"/>
                </a:solidFill>
                <a:latin typeface="Arial" panose="020B0604020202020204" pitchFamily="34" charset="0"/>
                <a:cs typeface="Arial" panose="020B0604020202020204" pitchFamily="34" charset="0"/>
              </a:rPr>
              <a:t>D2.3 – Task 5</a:t>
            </a:r>
            <a:endParaRPr lang="en-GB" sz="1200" b="1" dirty="0">
              <a:solidFill>
                <a:schemeClr val="bg1"/>
              </a:solidFill>
              <a:latin typeface="Arial" panose="020B0604020202020204" pitchFamily="34" charset="0"/>
              <a:cs typeface="Arial" panose="020B0604020202020204" pitchFamily="34" charset="0"/>
            </a:endParaRPr>
          </a:p>
        </p:txBody>
      </p:sp>
      <p:sp>
        <p:nvSpPr>
          <p:cNvPr id="37" name="Round Same Side Corner Rectangle 36">
            <a:hlinkClick r:id="rId3" action="ppaction://hlinksldjump"/>
          </p:cNvPr>
          <p:cNvSpPr/>
          <p:nvPr userDrawn="1"/>
        </p:nvSpPr>
        <p:spPr>
          <a:xfrm>
            <a:off x="1327876" y="620688"/>
            <a:ext cx="105078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P6.2 – Task 2</a:t>
            </a:r>
            <a:endParaRPr lang="en-GB" sz="12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LO1 8-14">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 action="ppaction://noaction"/>
          </p:cNvPr>
          <p:cNvSpPr/>
          <p:nvPr/>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5" name="Round Same Side Corner Rectangle 4">
            <a:hlinkClick r:id="rId2" action="ppaction://hlinksldjump"/>
          </p:cNvPr>
          <p:cNvSpPr/>
          <p:nvPr/>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8" name="Round Same Side Corner Rectangle 7">
            <a:hlinkClick r:id="" action="ppaction://noaction"/>
          </p:cNvPr>
          <p:cNvSpPr/>
          <p:nvPr/>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7" name="Round Same Side Corner Rectangle 6">
            <a:hlinkClick r:id="" action="ppaction://noaction"/>
          </p:cNvPr>
          <p:cNvSpPr/>
          <p:nvPr/>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10" name="Round Same Side Corner Rectangle 9">
            <a:hlinkClick r:id="" action="ppaction://noaction"/>
          </p:cNvPr>
          <p:cNvSpPr/>
          <p:nvPr/>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11" name="Round Same Side Corner Rectangle 10">
            <a:hlinkClick r:id="" action="ppaction://noaction"/>
          </p:cNvPr>
          <p:cNvSpPr/>
          <p:nvPr/>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12" name="Round Same Side Corner Rectangle 11">
            <a:hlinkClick r:id="" action="ppaction://noaction"/>
          </p:cNvPr>
          <p:cNvSpPr/>
          <p:nvPr/>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16" name="Round Same Side Corner Rectangle 15">
            <a:hlinkClick r:id="" action="ppaction://noaction"/>
          </p:cNvPr>
          <p:cNvSpPr/>
          <p:nvPr/>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17" name="Round Same Side Corner Rectangle 16">
            <a:hlinkClick r:id="" action="ppaction://noaction"/>
          </p:cNvPr>
          <p:cNvSpPr/>
          <p:nvPr/>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0" name="Round Same Side Corner Rectangle 19">
            <a:hlinkClick r:id="" action="ppaction://noaction"/>
          </p:cNvPr>
          <p:cNvSpPr/>
          <p:nvPr/>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14" name="Picture 7" descr="http://decv.co.uk/wp-content/uploads/2013/02/OCR-Logo-300x139.gif">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
        <p:nvSpPr>
          <p:cNvPr id="15" name="Round Same Side Corner Rectangle 14">
            <a:hlinkClick r:id="" action="ppaction://noaction"/>
          </p:cNvPr>
          <p:cNvSpPr/>
          <p:nvPr userDrawn="1"/>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18" name="Round Same Side Corner Rectangle 17">
            <a:hlinkClick r:id="rId2" action="ppaction://hlinksldjump"/>
          </p:cNvPr>
          <p:cNvSpPr/>
          <p:nvPr userDrawn="1"/>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19" name="Round Same Side Corner Rectangle 18">
            <a:hlinkClick r:id="" action="ppaction://noaction"/>
          </p:cNvPr>
          <p:cNvSpPr/>
          <p:nvPr userDrawn="1"/>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21" name="Round Same Side Corner Rectangle 20">
            <a:hlinkClick r:id="" action="ppaction://noaction"/>
          </p:cNvPr>
          <p:cNvSpPr/>
          <p:nvPr userDrawn="1"/>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22" name="Round Same Side Corner Rectangle 21">
            <a:hlinkClick r:id="" action="ppaction://noaction"/>
          </p:cNvPr>
          <p:cNvSpPr/>
          <p:nvPr userDrawn="1"/>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23" name="Round Same Side Corner Rectangle 22">
            <a:hlinkClick r:id="" action="ppaction://noaction"/>
          </p:cNvPr>
          <p:cNvSpPr/>
          <p:nvPr userDrawn="1"/>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24" name="Round Same Side Corner Rectangle 23">
            <a:hlinkClick r:id="" action="ppaction://noaction"/>
          </p:cNvPr>
          <p:cNvSpPr/>
          <p:nvPr userDrawn="1"/>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25" name="Round Same Side Corner Rectangle 24">
            <a:hlinkClick r:id="" action="ppaction://noaction"/>
          </p:cNvPr>
          <p:cNvSpPr/>
          <p:nvPr userDrawn="1"/>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26" name="Round Same Side Corner Rectangle 25">
            <a:hlinkClick r:id="" action="ppaction://noaction"/>
          </p:cNvPr>
          <p:cNvSpPr/>
          <p:nvPr userDrawn="1"/>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7" name="Round Same Side Corner Rectangle 26">
            <a:hlinkClick r:id="" action="ppaction://noaction"/>
          </p:cNvPr>
          <p:cNvSpPr/>
          <p:nvPr userDrawn="1"/>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28" name="Picture 7" descr="http://decv.co.uk/wp-content/uploads/2013/02/OCR-Logo-300x139.gif">
            <a:hlinkClick r:id="rId3"/>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197259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8"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1" r:id="rId4"/>
    <p:sldLayoutId id="2147483712" r:id="rId5"/>
    <p:sldLayoutId id="2147483713" r:id="rId6"/>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hyperlink" Target="Unit%2009%20-%20LO4%20-%20Task%2001%20-%20Acceptance%20Testing.docx" TargetMode="Externa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hyperlink" Target="Unit%2009%20-%20LO4%20-%20Task%2001%20-%20Acceptance%20Testing.docx"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hyperlink" Target="Unit%2009%20-%20Product%20Development%20-%20Assignment%20Checklist.docx"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3528" y="5682260"/>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Unit 09 – LO4 - Be able to </a:t>
            </a:r>
            <a:r>
              <a:rPr lang="en-US"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Carry </a:t>
            </a:r>
            <a:r>
              <a:rPr lang="en-US"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out </a:t>
            </a:r>
            <a:r>
              <a:rPr lang="en-US"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Acceptance Testing </a:t>
            </a:r>
            <a:r>
              <a:rPr lang="en-US"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with </a:t>
            </a:r>
            <a:r>
              <a:rPr lang="en-US"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Clients</a:t>
            </a:r>
            <a:endParaRPr lang="en-GB" sz="2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1547664" y="332656"/>
            <a:ext cx="7056784" cy="1569660"/>
          </a:xfrm>
          <a:prstGeom prst="rect">
            <a:avLst/>
          </a:prstGeom>
          <a:noFill/>
        </p:spPr>
        <p:txBody>
          <a:bodyPr wrap="square" rtlCol="0">
            <a:spAutoFit/>
          </a:bodyPr>
          <a:lstStyle/>
          <a:p>
            <a:pPr algn="r"/>
            <a:r>
              <a:rPr lang="en-GB" sz="3100" dirty="0" smtClean="0"/>
              <a:t> </a:t>
            </a:r>
            <a:r>
              <a:rPr lang="en-GB" sz="3100" dirty="0"/>
              <a:t>Cambridge </a:t>
            </a:r>
            <a:r>
              <a:rPr lang="en-GB" sz="3100" b="1" dirty="0" smtClean="0"/>
              <a:t>TECHNICALS- LEVEL </a:t>
            </a:r>
            <a:r>
              <a:rPr lang="en-GB" sz="3100" b="1" dirty="0"/>
              <a:t>3 </a:t>
            </a:r>
            <a:endParaRPr lang="en-GB" sz="3100" b="1" dirty="0" smtClean="0"/>
          </a:p>
          <a:p>
            <a:pPr algn="r"/>
            <a:r>
              <a:rPr lang="en-GB" sz="3200" b="1" dirty="0" smtClean="0"/>
              <a:t>Unit 09 – Product Development</a:t>
            </a:r>
          </a:p>
          <a:p>
            <a:pPr algn="r"/>
            <a:r>
              <a:rPr lang="en-GB" sz="3200" b="1" dirty="0" smtClean="0">
                <a:solidFill>
                  <a:schemeClr val="tx1">
                    <a:lumMod val="50000"/>
                    <a:lumOff val="50000"/>
                  </a:schemeClr>
                </a:solidFill>
              </a:rPr>
              <a:t>2016</a:t>
            </a:r>
            <a:endParaRPr lang="en-GB" sz="3600" b="1" dirty="0">
              <a:solidFill>
                <a:schemeClr val="tx1">
                  <a:lumMod val="50000"/>
                  <a:lumOff val="50000"/>
                </a:schemeClr>
              </a:solidFill>
            </a:endParaRP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2060847"/>
            <a:ext cx="8496944" cy="2868673"/>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3528" y="332656"/>
            <a:ext cx="1634353" cy="1569660"/>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896686833"/>
              </p:ext>
            </p:extLst>
          </p:nvPr>
        </p:nvGraphicFramePr>
        <p:xfrm>
          <a:off x="7182356" y="1052736"/>
          <a:ext cx="1638116" cy="562966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 have a great product idea, can I make a million tomorrow</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a Patent and do I need one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Has 3D printing revolutionised product creation</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Business techniques on extending product sales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above the line and below the line</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What colour should my product be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If it is a virtual product, do I need to copyright it.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747727"/>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470" dirty="0" smtClean="0"/>
              <a:t>With the project completed, the only thing left to do is to show it to the client and adapt it based on their likes and dislikes of the project, whether it meets their needs, the functions and company needs. You have done testing before for the sake of the product, its functions, its ability etc. but the client is different and needs to have every demand for the product met for it to be suitable.</a:t>
            </a:r>
          </a:p>
          <a:p>
            <a:pPr>
              <a:buClr>
                <a:srgbClr val="00B050"/>
              </a:buClr>
            </a:pPr>
            <a:r>
              <a:rPr lang="en-US" sz="1470" b="1" dirty="0" smtClean="0">
                <a:solidFill>
                  <a:srgbClr val="FF0000"/>
                </a:solidFill>
              </a:rPr>
              <a:t>P6.1 – Task 01 </a:t>
            </a:r>
            <a:r>
              <a:rPr lang="en-US" sz="1470" dirty="0" smtClean="0">
                <a:solidFill>
                  <a:srgbClr val="FF0000"/>
                </a:solidFill>
              </a:rPr>
              <a:t>– Using the </a:t>
            </a:r>
            <a:r>
              <a:rPr lang="en-US" sz="1470" dirty="0" smtClean="0">
                <a:solidFill>
                  <a:srgbClr val="FF0000"/>
                </a:solidFill>
                <a:hlinkClick r:id="rId5" action="ppaction://hlinkfile"/>
              </a:rPr>
              <a:t>template</a:t>
            </a:r>
            <a:r>
              <a:rPr lang="en-US" sz="1470" dirty="0" smtClean="0">
                <a:solidFill>
                  <a:srgbClr val="FF0000"/>
                </a:solidFill>
              </a:rPr>
              <a:t>, create</a:t>
            </a:r>
            <a:r>
              <a:rPr lang="en-US" sz="1470" dirty="0">
                <a:solidFill>
                  <a:srgbClr val="FF0000"/>
                </a:solidFill>
              </a:rPr>
              <a:t>, </a:t>
            </a:r>
            <a:r>
              <a:rPr lang="en-US" sz="1470" dirty="0" smtClean="0">
                <a:solidFill>
                  <a:srgbClr val="FF0000"/>
                </a:solidFill>
              </a:rPr>
              <a:t>carry </a:t>
            </a:r>
            <a:r>
              <a:rPr lang="en-US" sz="1470" dirty="0">
                <a:solidFill>
                  <a:srgbClr val="FF0000"/>
                </a:solidFill>
              </a:rPr>
              <a:t>out acceptance testing for users in line with the agreed design </a:t>
            </a:r>
            <a:r>
              <a:rPr lang="en-US" sz="1470" dirty="0" smtClean="0">
                <a:solidFill>
                  <a:srgbClr val="FF0000"/>
                </a:solidFill>
              </a:rPr>
              <a:t>solution.</a:t>
            </a:r>
          </a:p>
          <a:p>
            <a:pPr marL="285750" indent="-285750">
              <a:buClr>
                <a:srgbClr val="00B050"/>
              </a:buClr>
              <a:buFont typeface="Wingdings 3" panose="05040102010807070707" pitchFamily="18" charset="2"/>
              <a:buChar char=""/>
            </a:pPr>
            <a:r>
              <a:rPr lang="en-US" sz="1470" dirty="0" smtClean="0"/>
              <a:t>This test document needs to be comprehensive, and measured </a:t>
            </a:r>
            <a:r>
              <a:rPr lang="en-US" sz="1470" dirty="0"/>
              <a:t>against the agreed design </a:t>
            </a:r>
            <a:r>
              <a:rPr lang="en-US" sz="1470" dirty="0" smtClean="0"/>
              <a:t>specification. This means that it has to have tests that include the criteria from the Functional and Non-Functional criteria set in </a:t>
            </a:r>
            <a:r>
              <a:rPr lang="en-US" sz="1470" b="1" dirty="0" smtClean="0"/>
              <a:t>LO2</a:t>
            </a:r>
            <a:r>
              <a:rPr lang="en-US" sz="1470" dirty="0" smtClean="0"/>
              <a:t>:</a:t>
            </a:r>
            <a:endParaRPr lang="en-US" sz="1470" dirty="0"/>
          </a:p>
          <a:p>
            <a:pPr marL="568325" indent="-285750">
              <a:buClr>
                <a:srgbClr val="00B050"/>
              </a:buClr>
              <a:buFont typeface="Arial" panose="020B0604020202020204" pitchFamily="34" charset="0"/>
              <a:buChar char="•"/>
            </a:pPr>
            <a:r>
              <a:rPr lang="en-US" sz="1470" dirty="0" smtClean="0"/>
              <a:t>Acceptance </a:t>
            </a:r>
            <a:r>
              <a:rPr lang="en-US" sz="1470" dirty="0"/>
              <a:t>test plan created (e.g. based on proposed acceptance test plan from the agreed design specification):</a:t>
            </a:r>
          </a:p>
          <a:p>
            <a:pPr marL="803275" indent="-285750">
              <a:buClr>
                <a:srgbClr val="00B050"/>
              </a:buClr>
              <a:buFont typeface="Courier New" panose="02070309020205020404" pitchFamily="49" charset="0"/>
              <a:buChar char="o"/>
            </a:pPr>
            <a:r>
              <a:rPr lang="en-US" sz="1470" dirty="0" smtClean="0"/>
              <a:t>Functional </a:t>
            </a:r>
            <a:r>
              <a:rPr lang="en-US" sz="1470" dirty="0"/>
              <a:t>tests </a:t>
            </a:r>
            <a:r>
              <a:rPr lang="en-US" sz="1470" dirty="0" smtClean="0"/>
              <a:t>should include tests based on the project being complete </a:t>
            </a:r>
            <a:r>
              <a:rPr lang="en-US" sz="1470" dirty="0"/>
              <a:t>and correct </a:t>
            </a:r>
            <a:r>
              <a:rPr lang="en-US" sz="1470" dirty="0" smtClean="0"/>
              <a:t>operation</a:t>
            </a:r>
            <a:endParaRPr lang="en-US" sz="1470" dirty="0"/>
          </a:p>
          <a:p>
            <a:pPr marL="803275" indent="-285750">
              <a:buClr>
                <a:srgbClr val="00B050"/>
              </a:buClr>
              <a:buFont typeface="Courier New" panose="02070309020205020404" pitchFamily="49" charset="0"/>
              <a:buChar char="o"/>
            </a:pPr>
            <a:r>
              <a:rPr lang="en-US" sz="1470" dirty="0" smtClean="0"/>
              <a:t>Non-functional </a:t>
            </a:r>
            <a:r>
              <a:rPr lang="en-US" sz="1470" dirty="0"/>
              <a:t>tests </a:t>
            </a:r>
            <a:r>
              <a:rPr lang="en-US" sz="1470" dirty="0" smtClean="0"/>
              <a:t>should include tests on usability</a:t>
            </a:r>
            <a:r>
              <a:rPr lang="en-US" sz="1470" dirty="0"/>
              <a:t>, performance, reliability, maintainability, </a:t>
            </a:r>
            <a:r>
              <a:rPr lang="en-US" sz="1470" dirty="0" smtClean="0"/>
              <a:t>safety and security</a:t>
            </a:r>
            <a:endParaRPr lang="en-US" sz="1470" dirty="0"/>
          </a:p>
          <a:p>
            <a:pPr marL="568325" indent="-285750">
              <a:buClr>
                <a:srgbClr val="00B050"/>
              </a:buClr>
              <a:buFont typeface="Arial" panose="020B0604020202020204" pitchFamily="34" charset="0"/>
              <a:buChar char="•"/>
            </a:pPr>
            <a:r>
              <a:rPr lang="en-US" sz="1470" dirty="0" smtClean="0"/>
              <a:t>Acceptance </a:t>
            </a:r>
            <a:r>
              <a:rPr lang="en-US" sz="1470" dirty="0"/>
              <a:t>testing with target users </a:t>
            </a:r>
            <a:r>
              <a:rPr lang="en-US" sz="1470" dirty="0" smtClean="0"/>
              <a:t>should include tests based on </a:t>
            </a:r>
            <a:r>
              <a:rPr lang="en-US" sz="1470" dirty="0"/>
              <a:t>based on the user profiles listed in the agreed design specification</a:t>
            </a:r>
            <a:r>
              <a:rPr lang="en-US" sz="1470" dirty="0" smtClean="0"/>
              <a:t>), </a:t>
            </a:r>
            <a:r>
              <a:rPr lang="en-US" sz="1470" dirty="0"/>
              <a:t>non-acceptance or acceptance after modifications and </a:t>
            </a:r>
            <a:r>
              <a:rPr lang="en-US" sz="1470" dirty="0" smtClean="0"/>
              <a:t>retest</a:t>
            </a:r>
            <a:r>
              <a:rPr lang="en-US" sz="1470" dirty="0"/>
              <a:t>.</a:t>
            </a:r>
          </a:p>
          <a:p>
            <a:pPr marL="568325" indent="-285750">
              <a:buClr>
                <a:srgbClr val="00B050"/>
              </a:buClr>
              <a:buFont typeface="Arial" panose="020B0604020202020204" pitchFamily="34" charset="0"/>
              <a:buChar char="•"/>
            </a:pPr>
            <a:r>
              <a:rPr lang="en-US" sz="1470" dirty="0"/>
              <a:t>Deployment decision by client (e.g. acceptance, non-acceptance or acceptance after modifications and retest</a:t>
            </a:r>
            <a:r>
              <a:rPr lang="en-US" sz="1470" dirty="0" smtClean="0"/>
              <a:t>)</a:t>
            </a:r>
          </a:p>
          <a:p>
            <a:pPr>
              <a:buClr>
                <a:srgbClr val="00B050"/>
              </a:buClr>
            </a:pPr>
            <a:r>
              <a:rPr lang="en-US" sz="1470" b="1" dirty="0" smtClean="0">
                <a:solidFill>
                  <a:srgbClr val="FF0000"/>
                </a:solidFill>
              </a:rPr>
              <a:t>P6.2 – Task 02 - </a:t>
            </a:r>
            <a:r>
              <a:rPr lang="en-US" sz="1470" dirty="0" smtClean="0">
                <a:solidFill>
                  <a:srgbClr val="FF0000"/>
                </a:solidFill>
              </a:rPr>
              <a:t>Agree the completed acceptance testing grid with your tutor, make any amendments to the level of testing and explain the purpose and value in each amendment.</a:t>
            </a:r>
            <a:endParaRPr lang="en-US" sz="1470"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sz="3600" dirty="0" smtClean="0"/>
              <a:t>P6.1 </a:t>
            </a:r>
            <a:r>
              <a:rPr lang="en-US" sz="3600" dirty="0"/>
              <a:t>- </a:t>
            </a:r>
            <a:r>
              <a:rPr lang="en-US" sz="3600" dirty="0" smtClean="0"/>
              <a:t>Acceptance Testing </a:t>
            </a:r>
            <a:r>
              <a:rPr lang="en-US" sz="3600" dirty="0"/>
              <a:t>with </a:t>
            </a:r>
            <a:r>
              <a:rPr lang="en-US" sz="3600" dirty="0" smtClean="0"/>
              <a:t>Target Users</a:t>
            </a:r>
            <a:endParaRPr lang="en-GB" sz="3600" dirty="0"/>
          </a:p>
        </p:txBody>
      </p:sp>
    </p:spTree>
    <p:extLst>
      <p:ext uri="{BB962C8B-B14F-4D97-AF65-F5344CB8AC3E}">
        <p14:creationId xmlns:p14="http://schemas.microsoft.com/office/powerpoint/2010/main" val="638355737"/>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896686833"/>
              </p:ext>
            </p:extLst>
          </p:nvPr>
        </p:nvGraphicFramePr>
        <p:xfrm>
          <a:off x="7182356" y="1052736"/>
          <a:ext cx="1638116" cy="562966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 have a great product idea, can I make a million tomorrow</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a Patent and do I need one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Has 3D printing revolutionised product creation</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Business techniques on extending product sales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above the line and below the line</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What colour should my product be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If it is a virtual product, do I need to copyright it.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558445"/>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480" dirty="0" smtClean="0"/>
              <a:t>You are </a:t>
            </a:r>
            <a:r>
              <a:rPr lang="en-US" sz="1480" dirty="0"/>
              <a:t>required to discuss potential enhancements, upgrades and maintenance of the final </a:t>
            </a:r>
            <a:r>
              <a:rPr lang="en-US" sz="1480" dirty="0" smtClean="0"/>
              <a:t>product with the client </a:t>
            </a:r>
            <a:r>
              <a:rPr lang="en-US" sz="1480" dirty="0"/>
              <a:t>with the original, identified client. The rationale for each potential enhancement, upgrade and maintenance activity must be clearly </a:t>
            </a:r>
            <a:r>
              <a:rPr lang="en-US" sz="1480" dirty="0" smtClean="0"/>
              <a:t>identified.</a:t>
            </a:r>
          </a:p>
          <a:p>
            <a:pPr marL="285750" indent="-285750">
              <a:buClr>
                <a:srgbClr val="00B050"/>
              </a:buClr>
              <a:buFont typeface="Wingdings 3" panose="05040102010807070707" pitchFamily="18" charset="2"/>
              <a:buChar char=""/>
            </a:pPr>
            <a:r>
              <a:rPr lang="en-US" sz="1480" dirty="0" smtClean="0"/>
              <a:t>Evidence </a:t>
            </a:r>
            <a:r>
              <a:rPr lang="en-US" sz="1480" dirty="0"/>
              <a:t>will be a record of the discussions, together with full details of each potential enhancement, upgrade and maintenance activity. This could be in the form of meeting notes, audio/video recording of the meeting, or documentary evidence of an email </a:t>
            </a:r>
            <a:r>
              <a:rPr lang="en-US" sz="1480" dirty="0" smtClean="0"/>
              <a:t>exchange.</a:t>
            </a:r>
          </a:p>
          <a:p>
            <a:pPr marL="285750" indent="-285750">
              <a:buClr>
                <a:srgbClr val="00B050"/>
              </a:buClr>
              <a:buFont typeface="Wingdings 3" panose="05040102010807070707" pitchFamily="18" charset="2"/>
              <a:buChar char=""/>
            </a:pPr>
            <a:r>
              <a:rPr lang="en-US" sz="1480" dirty="0" smtClean="0"/>
              <a:t>You </a:t>
            </a:r>
            <a:r>
              <a:rPr lang="en-US" sz="1480" dirty="0"/>
              <a:t>are not required to implement these changes.</a:t>
            </a:r>
          </a:p>
          <a:p>
            <a:pPr>
              <a:buClr>
                <a:srgbClr val="00B050"/>
              </a:buClr>
            </a:pPr>
            <a:r>
              <a:rPr lang="en-US" sz="1480" b="1" dirty="0" smtClean="0">
                <a:solidFill>
                  <a:srgbClr val="FF0000"/>
                </a:solidFill>
              </a:rPr>
              <a:t>D2.1 – Task 03</a:t>
            </a:r>
            <a:r>
              <a:rPr lang="en-US" sz="1480" dirty="0" smtClean="0">
                <a:solidFill>
                  <a:srgbClr val="FF0000"/>
                </a:solidFill>
              </a:rPr>
              <a:t> – Make notes on and explain in a report routine maintenance measures discussed with the client.</a:t>
            </a:r>
            <a:endParaRPr lang="en-US" sz="1480" dirty="0">
              <a:solidFill>
                <a:srgbClr val="FF0000"/>
              </a:solidFill>
            </a:endParaRPr>
          </a:p>
          <a:p>
            <a:pPr marL="285750" indent="-285750">
              <a:buClr>
                <a:srgbClr val="00B050"/>
              </a:buClr>
              <a:buFont typeface="Wingdings 3" panose="05040102010807070707" pitchFamily="18" charset="2"/>
              <a:buChar char=""/>
            </a:pPr>
            <a:r>
              <a:rPr lang="en-US" sz="1480" dirty="0" smtClean="0"/>
              <a:t>These routine measures depend on the nature of the product you have created. If it is software this should include discussions related to:</a:t>
            </a:r>
          </a:p>
          <a:p>
            <a:pPr marL="457200" indent="-223838">
              <a:buClr>
                <a:srgbClr val="00B050"/>
              </a:buClr>
              <a:buFont typeface="Arial" panose="020B0604020202020204" pitchFamily="34" charset="0"/>
              <a:buChar char="•"/>
            </a:pPr>
            <a:r>
              <a:rPr lang="en-US" sz="1480" dirty="0" smtClean="0"/>
              <a:t>Version  numbering – releasing updates when improvements have been major, so they automatically update or change.</a:t>
            </a:r>
          </a:p>
          <a:p>
            <a:pPr marL="457200" indent="-223838">
              <a:buClr>
                <a:srgbClr val="00B050"/>
              </a:buClr>
              <a:buFont typeface="Arial" panose="020B0604020202020204" pitchFamily="34" charset="0"/>
              <a:buChar char="•"/>
            </a:pPr>
            <a:r>
              <a:rPr lang="en-US" sz="1480" dirty="0" smtClean="0"/>
              <a:t>Upgrade releases – giving the user options to update their package</a:t>
            </a:r>
          </a:p>
          <a:p>
            <a:pPr marL="457200" indent="-223838">
              <a:buClr>
                <a:srgbClr val="00B050"/>
              </a:buClr>
              <a:buFont typeface="Arial" panose="020B0604020202020204" pitchFamily="34" charset="0"/>
              <a:buChar char="•"/>
            </a:pPr>
            <a:r>
              <a:rPr lang="en-US" sz="1480" dirty="0" smtClean="0"/>
              <a:t>Patching policies – too many patches and the product looks bugged, too little and the customer could lose faith in the quality of the product.</a:t>
            </a:r>
          </a:p>
          <a:p>
            <a:pPr marL="457200" indent="-223838">
              <a:buClr>
                <a:srgbClr val="00B050"/>
              </a:buClr>
              <a:buFont typeface="Arial" panose="020B0604020202020204" pitchFamily="34" charset="0"/>
              <a:buChar char="•"/>
            </a:pPr>
            <a:r>
              <a:rPr lang="en-US" sz="1480" dirty="0" smtClean="0"/>
              <a:t>Increased security measures – as the product grown, the amount of potential grows and security has to grow to match.</a:t>
            </a:r>
          </a:p>
          <a:p>
            <a:pPr marL="457200" indent="-223838">
              <a:buClr>
                <a:srgbClr val="00B050"/>
              </a:buClr>
              <a:buFont typeface="Arial" panose="020B0604020202020204" pitchFamily="34" charset="0"/>
              <a:buChar char="•"/>
            </a:pPr>
            <a:r>
              <a:rPr lang="en-US" sz="1480" dirty="0" smtClean="0"/>
              <a:t>Network logging – Checking to see how the package performs on the network including </a:t>
            </a:r>
            <a:r>
              <a:rPr lang="en-US" sz="1480" dirty="0"/>
              <a:t>u</a:t>
            </a:r>
            <a:r>
              <a:rPr lang="en-US" sz="1480" dirty="0" smtClean="0"/>
              <a:t>sage and peak times.</a:t>
            </a:r>
          </a:p>
          <a:p>
            <a:pPr marL="457200" indent="-223838">
              <a:buClr>
                <a:srgbClr val="00B050"/>
              </a:buClr>
              <a:buFont typeface="Arial" panose="020B0604020202020204" pitchFamily="34" charset="0"/>
              <a:buChar char="•"/>
            </a:pPr>
            <a:r>
              <a:rPr lang="en-US" sz="1480" dirty="0" smtClean="0"/>
              <a:t>Fault logging – noting errors that occur through use, see </a:t>
            </a:r>
            <a:r>
              <a:rPr lang="en-US" sz="1480" dirty="0" err="1" smtClean="0"/>
              <a:t>ing</a:t>
            </a:r>
            <a:r>
              <a:rPr lang="en-US" sz="1480" dirty="0" smtClean="0"/>
              <a:t> what trends form, user or computer faults.</a:t>
            </a:r>
          </a:p>
        </p:txBody>
      </p:sp>
      <p:sp>
        <p:nvSpPr>
          <p:cNvPr id="8" name="Title 2"/>
          <p:cNvSpPr>
            <a:spLocks noGrp="1"/>
          </p:cNvSpPr>
          <p:nvPr>
            <p:ph type="title"/>
          </p:nvPr>
        </p:nvSpPr>
        <p:spPr>
          <a:xfrm>
            <a:off x="70266" y="72008"/>
            <a:ext cx="8859452" cy="548680"/>
          </a:xfrm>
        </p:spPr>
        <p:txBody>
          <a:bodyPr>
            <a:noAutofit/>
          </a:bodyPr>
          <a:lstStyle/>
          <a:p>
            <a:r>
              <a:rPr lang="en-US" dirty="0" smtClean="0"/>
              <a:t>D2.1 – Maintenance Phase</a:t>
            </a:r>
            <a:endParaRPr lang="en-GB" dirty="0"/>
          </a:p>
        </p:txBody>
      </p:sp>
    </p:spTree>
    <p:extLst>
      <p:ext uri="{BB962C8B-B14F-4D97-AF65-F5344CB8AC3E}">
        <p14:creationId xmlns:p14="http://schemas.microsoft.com/office/powerpoint/2010/main" val="3889821783"/>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896686833"/>
              </p:ext>
            </p:extLst>
          </p:nvPr>
        </p:nvGraphicFramePr>
        <p:xfrm>
          <a:off x="7182356" y="1052736"/>
          <a:ext cx="1638116" cy="562966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 have a great product idea, can I make a million tomorrow</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a Patent and do I need one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Has 3D printing revolutionised product creation</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Business techniques on extending product sales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above the line and below the line</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What colour should my product be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If it is a virtual product, do I need to copyright it.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649239"/>
          </a:xfrm>
          <a:prstGeom prst="rect">
            <a:avLst/>
          </a:prstGeom>
        </p:spPr>
        <p:txBody>
          <a:bodyPr wrap="square">
            <a:spAutoFit/>
          </a:bodyPr>
          <a:lstStyle/>
          <a:p>
            <a:pPr>
              <a:buClr>
                <a:srgbClr val="00B050"/>
              </a:buClr>
            </a:pPr>
            <a:r>
              <a:rPr lang="en-US" sz="1570" b="1" dirty="0" smtClean="0">
                <a:solidFill>
                  <a:srgbClr val="FF0000"/>
                </a:solidFill>
              </a:rPr>
              <a:t>D2.2 </a:t>
            </a:r>
            <a:r>
              <a:rPr lang="en-US" sz="1570" b="1" dirty="0">
                <a:solidFill>
                  <a:srgbClr val="FF0000"/>
                </a:solidFill>
              </a:rPr>
              <a:t>– Task </a:t>
            </a:r>
            <a:r>
              <a:rPr lang="en-US" sz="1570" b="1" dirty="0" smtClean="0">
                <a:solidFill>
                  <a:srgbClr val="FF0000"/>
                </a:solidFill>
              </a:rPr>
              <a:t>04</a:t>
            </a:r>
            <a:r>
              <a:rPr lang="en-US" sz="1570" dirty="0" smtClean="0">
                <a:solidFill>
                  <a:srgbClr val="FF0000"/>
                </a:solidFill>
              </a:rPr>
              <a:t> </a:t>
            </a:r>
            <a:r>
              <a:rPr lang="en-US" sz="1570" dirty="0">
                <a:solidFill>
                  <a:srgbClr val="FF0000"/>
                </a:solidFill>
              </a:rPr>
              <a:t>– Make notes on and explain in a report </a:t>
            </a:r>
            <a:r>
              <a:rPr lang="en-US" sz="1570" dirty="0" smtClean="0">
                <a:solidFill>
                  <a:srgbClr val="FF0000"/>
                </a:solidFill>
              </a:rPr>
              <a:t>the enhancements that could be made as the product life cycle progresses, discuss </a:t>
            </a:r>
            <a:r>
              <a:rPr lang="en-US" sz="1570" dirty="0">
                <a:solidFill>
                  <a:srgbClr val="FF0000"/>
                </a:solidFill>
              </a:rPr>
              <a:t>with the </a:t>
            </a:r>
            <a:r>
              <a:rPr lang="en-US" sz="1570" dirty="0" smtClean="0">
                <a:solidFill>
                  <a:srgbClr val="FF0000"/>
                </a:solidFill>
              </a:rPr>
              <a:t>client, take notes and explain each discussed possibility.</a:t>
            </a:r>
          </a:p>
          <a:p>
            <a:pPr marL="285750" indent="-285750">
              <a:buClr>
                <a:srgbClr val="00B050"/>
              </a:buClr>
              <a:buFont typeface="Wingdings 3" panose="05040102010807070707" pitchFamily="18" charset="2"/>
              <a:buChar char=""/>
            </a:pPr>
            <a:r>
              <a:rPr lang="en-US" sz="1570" dirty="0" smtClean="0"/>
              <a:t>These enhancements </a:t>
            </a:r>
            <a:r>
              <a:rPr lang="en-US" sz="1570" dirty="0"/>
              <a:t>to product features and functions </a:t>
            </a:r>
            <a:r>
              <a:rPr lang="en-US" sz="1570" dirty="0" smtClean="0"/>
              <a:t>could include:</a:t>
            </a:r>
          </a:p>
          <a:p>
            <a:pPr marL="519113" indent="-236538">
              <a:buClr>
                <a:srgbClr val="00B050"/>
              </a:buClr>
              <a:buFont typeface="Arial" panose="020B0604020202020204" pitchFamily="34" charset="0"/>
              <a:buChar char="•"/>
            </a:pPr>
            <a:r>
              <a:rPr lang="en-US" sz="1570" dirty="0" smtClean="0"/>
              <a:t>Bug fixes – Discuss the issues and the policy you would put in place.</a:t>
            </a:r>
          </a:p>
          <a:p>
            <a:pPr marL="519113" indent="-236538">
              <a:buClr>
                <a:srgbClr val="00B050"/>
              </a:buClr>
              <a:buFont typeface="Arial" panose="020B0604020202020204" pitchFamily="34" charset="0"/>
              <a:buChar char="•"/>
            </a:pPr>
            <a:r>
              <a:rPr lang="en-US" sz="1570" dirty="0"/>
              <a:t>M</a:t>
            </a:r>
            <a:r>
              <a:rPr lang="en-US" sz="1570" dirty="0" smtClean="0"/>
              <a:t>inor </a:t>
            </a:r>
            <a:r>
              <a:rPr lang="en-US" sz="1570" dirty="0"/>
              <a:t>alterations to input ranges or processing carried out on </a:t>
            </a:r>
            <a:r>
              <a:rPr lang="en-US" sz="1570" dirty="0" smtClean="0"/>
              <a:t>inputs – finding new ways of new uses for the data gathering in order to make the product better. Remember to discuss legal issues with Data protection.</a:t>
            </a:r>
          </a:p>
          <a:p>
            <a:pPr marL="519113" indent="-236538">
              <a:buClr>
                <a:srgbClr val="00B050"/>
              </a:buClr>
              <a:buFont typeface="Arial" panose="020B0604020202020204" pitchFamily="34" charset="0"/>
              <a:buChar char="•"/>
            </a:pPr>
            <a:r>
              <a:rPr lang="en-US" sz="1570" dirty="0"/>
              <a:t>M</a:t>
            </a:r>
            <a:r>
              <a:rPr lang="en-US" sz="1570" dirty="0" smtClean="0"/>
              <a:t>inor </a:t>
            </a:r>
            <a:r>
              <a:rPr lang="en-US" sz="1570" dirty="0"/>
              <a:t>changes to target user </a:t>
            </a:r>
            <a:r>
              <a:rPr lang="en-US" sz="1570" dirty="0" smtClean="0"/>
              <a:t>requirements – describe the policy of finding out the new user requirements and the policy of updating the package or product to meet those needs (replacement, upgrades, downloads, patches, upgrades)</a:t>
            </a:r>
            <a:endParaRPr lang="en-US" sz="1570" dirty="0"/>
          </a:p>
          <a:p>
            <a:pPr>
              <a:buClr>
                <a:srgbClr val="00B050"/>
              </a:buClr>
            </a:pPr>
            <a:r>
              <a:rPr lang="en-US" sz="1570" b="1" dirty="0" smtClean="0">
                <a:solidFill>
                  <a:srgbClr val="FF0000"/>
                </a:solidFill>
              </a:rPr>
              <a:t>D2.3 </a:t>
            </a:r>
            <a:r>
              <a:rPr lang="en-US" sz="1570" b="1" dirty="0">
                <a:solidFill>
                  <a:srgbClr val="FF0000"/>
                </a:solidFill>
              </a:rPr>
              <a:t>– Task </a:t>
            </a:r>
            <a:r>
              <a:rPr lang="en-US" sz="1570" b="1" dirty="0" smtClean="0">
                <a:solidFill>
                  <a:srgbClr val="FF0000"/>
                </a:solidFill>
              </a:rPr>
              <a:t>05</a:t>
            </a:r>
            <a:r>
              <a:rPr lang="en-US" sz="1570" dirty="0" smtClean="0">
                <a:solidFill>
                  <a:srgbClr val="FF0000"/>
                </a:solidFill>
              </a:rPr>
              <a:t> </a:t>
            </a:r>
            <a:r>
              <a:rPr lang="en-US" sz="1570" dirty="0">
                <a:solidFill>
                  <a:srgbClr val="FF0000"/>
                </a:solidFill>
              </a:rPr>
              <a:t>– Make notes on and explain in a report </a:t>
            </a:r>
            <a:r>
              <a:rPr lang="en-US" sz="1570" dirty="0" smtClean="0">
                <a:solidFill>
                  <a:srgbClr val="FF0000"/>
                </a:solidFill>
              </a:rPr>
              <a:t>possible product upgrades as the life cycle progresses discussed </a:t>
            </a:r>
            <a:r>
              <a:rPr lang="en-US" sz="1570" dirty="0">
                <a:solidFill>
                  <a:srgbClr val="FF0000"/>
                </a:solidFill>
              </a:rPr>
              <a:t>with the client. </a:t>
            </a:r>
            <a:endParaRPr lang="en-US" sz="1570" dirty="0" smtClean="0">
              <a:solidFill>
                <a:srgbClr val="FF0000"/>
              </a:solidFill>
            </a:endParaRPr>
          </a:p>
          <a:p>
            <a:pPr marL="285750" indent="-285750">
              <a:buClr>
                <a:srgbClr val="00B050"/>
              </a:buClr>
              <a:buFont typeface="Wingdings 3" panose="05040102010807070707" pitchFamily="18" charset="2"/>
              <a:buChar char=""/>
            </a:pPr>
            <a:r>
              <a:rPr lang="en-US" sz="1570" dirty="0"/>
              <a:t>These </a:t>
            </a:r>
            <a:r>
              <a:rPr lang="en-US" sz="1570" dirty="0" smtClean="0"/>
              <a:t>product upgrades </a:t>
            </a:r>
            <a:r>
              <a:rPr lang="en-US" sz="1570" dirty="0"/>
              <a:t>could </a:t>
            </a:r>
            <a:r>
              <a:rPr lang="en-US" sz="1570" dirty="0" smtClean="0"/>
              <a:t>happen due to:</a:t>
            </a:r>
            <a:endParaRPr lang="en-US" sz="1570" dirty="0"/>
          </a:p>
          <a:p>
            <a:pPr marL="519113" indent="-285750">
              <a:buClr>
                <a:srgbClr val="00B050"/>
              </a:buClr>
              <a:buFont typeface="Arial" panose="020B0604020202020204" pitchFamily="34" charset="0"/>
              <a:buChar char="•"/>
            </a:pPr>
            <a:r>
              <a:rPr lang="en-US" sz="1570" dirty="0" smtClean="0"/>
              <a:t>Major </a:t>
            </a:r>
            <a:r>
              <a:rPr lang="en-US" sz="1570" dirty="0"/>
              <a:t>changes to target user </a:t>
            </a:r>
            <a:r>
              <a:rPr lang="en-US" sz="1570" dirty="0" smtClean="0"/>
              <a:t>requirements</a:t>
            </a:r>
          </a:p>
          <a:p>
            <a:pPr marL="519113" indent="-285750">
              <a:buClr>
                <a:srgbClr val="00B050"/>
              </a:buClr>
              <a:buFont typeface="Arial" panose="020B0604020202020204" pitchFamily="34" charset="0"/>
              <a:buChar char="•"/>
            </a:pPr>
            <a:r>
              <a:rPr lang="en-US" sz="1570" dirty="0"/>
              <a:t>A</a:t>
            </a:r>
            <a:r>
              <a:rPr lang="en-US" sz="1570" dirty="0" smtClean="0"/>
              <a:t>dditional </a:t>
            </a:r>
            <a:r>
              <a:rPr lang="en-US" sz="1570" dirty="0"/>
              <a:t>functionality </a:t>
            </a:r>
            <a:r>
              <a:rPr lang="en-US" sz="1570" dirty="0" smtClean="0"/>
              <a:t>needed</a:t>
            </a:r>
            <a:endParaRPr lang="en-US" sz="1570" dirty="0"/>
          </a:p>
          <a:p>
            <a:pPr marL="519113" indent="-285750">
              <a:buClr>
                <a:srgbClr val="00B050"/>
              </a:buClr>
              <a:buFont typeface="Arial" panose="020B0604020202020204" pitchFamily="34" charset="0"/>
              <a:buChar char="•"/>
            </a:pPr>
            <a:r>
              <a:rPr lang="en-US" sz="1570" dirty="0" smtClean="0"/>
              <a:t>Change in market conditions</a:t>
            </a:r>
          </a:p>
          <a:p>
            <a:pPr marL="519113" indent="-285750">
              <a:buClr>
                <a:srgbClr val="00B050"/>
              </a:buClr>
              <a:buFont typeface="Arial" panose="020B0604020202020204" pitchFamily="34" charset="0"/>
              <a:buChar char="•"/>
            </a:pPr>
            <a:r>
              <a:rPr lang="en-US" sz="1570" dirty="0" smtClean="0"/>
              <a:t>Recurring faults</a:t>
            </a:r>
          </a:p>
          <a:p>
            <a:pPr marL="519113" indent="-285750">
              <a:buClr>
                <a:srgbClr val="00B050"/>
              </a:buClr>
              <a:buFont typeface="Arial" panose="020B0604020202020204" pitchFamily="34" charset="0"/>
              <a:buChar char="•"/>
            </a:pPr>
            <a:r>
              <a:rPr lang="en-US" sz="1570" dirty="0" smtClean="0"/>
              <a:t>Customer feedback</a:t>
            </a:r>
          </a:p>
          <a:p>
            <a:pPr marL="519113" indent="-285750">
              <a:buClr>
                <a:srgbClr val="00B050"/>
              </a:buClr>
              <a:buFont typeface="Arial" panose="020B0604020202020204" pitchFamily="34" charset="0"/>
              <a:buChar char="•"/>
            </a:pPr>
            <a:r>
              <a:rPr lang="en-US" sz="1570" dirty="0" smtClean="0"/>
              <a:t>A continued decline in sales</a:t>
            </a:r>
          </a:p>
          <a:p>
            <a:pPr marL="519113" indent="-285750">
              <a:buClr>
                <a:srgbClr val="00B050"/>
              </a:buClr>
              <a:buFont typeface="Arial" panose="020B0604020202020204" pitchFamily="34" charset="0"/>
              <a:buChar char="•"/>
            </a:pPr>
            <a:r>
              <a:rPr lang="en-US" sz="1570" dirty="0" smtClean="0"/>
              <a:t>Complaints</a:t>
            </a:r>
            <a:endParaRPr lang="en-US" sz="1570" dirty="0"/>
          </a:p>
        </p:txBody>
      </p:sp>
      <p:sp>
        <p:nvSpPr>
          <p:cNvPr id="8" name="Title 2"/>
          <p:cNvSpPr>
            <a:spLocks noGrp="1"/>
          </p:cNvSpPr>
          <p:nvPr>
            <p:ph type="title"/>
          </p:nvPr>
        </p:nvSpPr>
        <p:spPr>
          <a:xfrm>
            <a:off x="70266" y="72008"/>
            <a:ext cx="8859452" cy="548680"/>
          </a:xfrm>
        </p:spPr>
        <p:txBody>
          <a:bodyPr>
            <a:noAutofit/>
          </a:bodyPr>
          <a:lstStyle/>
          <a:p>
            <a:r>
              <a:rPr lang="en-US" dirty="0" smtClean="0"/>
              <a:t>D2.1 – Maintenance Phase</a:t>
            </a:r>
            <a:endParaRPr lang="en-GB" dirty="0"/>
          </a:p>
        </p:txBody>
      </p:sp>
    </p:spTree>
    <p:extLst>
      <p:ext uri="{BB962C8B-B14F-4D97-AF65-F5344CB8AC3E}">
        <p14:creationId xmlns:p14="http://schemas.microsoft.com/office/powerpoint/2010/main" val="3444622650"/>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4000" dirty="0" smtClean="0"/>
              <a:t>LO4 </a:t>
            </a:r>
            <a:r>
              <a:rPr lang="en-GB" sz="4000" dirty="0"/>
              <a:t>– </a:t>
            </a:r>
            <a:r>
              <a:rPr lang="en-GB" sz="4000" dirty="0" smtClean="0"/>
              <a:t>Assessment Tasks</a:t>
            </a:r>
            <a:endParaRPr lang="en-GB" sz="4000" dirty="0"/>
          </a:p>
        </p:txBody>
      </p:sp>
      <p:sp>
        <p:nvSpPr>
          <p:cNvPr id="2" name="Rectangle 1"/>
          <p:cNvSpPr>
            <a:spLocks noChangeArrowheads="1"/>
          </p:cNvSpPr>
          <p:nvPr/>
        </p:nvSpPr>
        <p:spPr bwMode="auto">
          <a:xfrm>
            <a:off x="1259632" y="3959440"/>
            <a:ext cx="65" cy="980496"/>
          </a:xfrm>
          <a:prstGeom prst="rect">
            <a:avLst/>
          </a:prstGeom>
          <a:solidFill>
            <a:srgbClr val="F5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1"/>
          <p:cNvSpPr>
            <a:spLocks noChangeArrowheads="1"/>
          </p:cNvSpPr>
          <p:nvPr/>
        </p:nvSpPr>
        <p:spPr bwMode="auto">
          <a:xfrm>
            <a:off x="0" y="-261648"/>
            <a:ext cx="65" cy="980496"/>
          </a:xfrm>
          <a:prstGeom prst="rect">
            <a:avLst/>
          </a:prstGeom>
          <a:solidFill>
            <a:srgbClr val="FEFEF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8"/>
          <p:cNvSpPr/>
          <p:nvPr/>
        </p:nvSpPr>
        <p:spPr>
          <a:xfrm>
            <a:off x="251520" y="1052736"/>
            <a:ext cx="8570231" cy="5632311"/>
          </a:xfrm>
          <a:prstGeom prst="rect">
            <a:avLst/>
          </a:prstGeom>
        </p:spPr>
        <p:txBody>
          <a:bodyPr wrap="square">
            <a:spAutoFit/>
          </a:bodyPr>
          <a:lstStyle/>
          <a:p>
            <a:pPr>
              <a:buClr>
                <a:srgbClr val="00B050"/>
              </a:buClr>
            </a:pPr>
            <a:r>
              <a:rPr lang="en-US" sz="2400" b="1" dirty="0">
                <a:solidFill>
                  <a:srgbClr val="FF0000"/>
                </a:solidFill>
              </a:rPr>
              <a:t>P6.1 – Task 01 </a:t>
            </a:r>
            <a:r>
              <a:rPr lang="en-US" sz="2400" dirty="0">
                <a:solidFill>
                  <a:srgbClr val="FF0000"/>
                </a:solidFill>
              </a:rPr>
              <a:t>– Using the </a:t>
            </a:r>
            <a:r>
              <a:rPr lang="en-US" sz="2400" dirty="0">
                <a:solidFill>
                  <a:srgbClr val="FF0000"/>
                </a:solidFill>
                <a:hlinkClick r:id="rId3" action="ppaction://hlinkfile"/>
              </a:rPr>
              <a:t>template</a:t>
            </a:r>
            <a:r>
              <a:rPr lang="en-US" sz="2400" dirty="0">
                <a:solidFill>
                  <a:srgbClr val="FF0000"/>
                </a:solidFill>
              </a:rPr>
              <a:t>, create, carry out acceptance testing for users in line with the agreed design solution.</a:t>
            </a:r>
          </a:p>
          <a:p>
            <a:pPr>
              <a:buClr>
                <a:srgbClr val="00B050"/>
              </a:buClr>
            </a:pPr>
            <a:r>
              <a:rPr lang="en-US" sz="2400" b="1" dirty="0" smtClean="0">
                <a:solidFill>
                  <a:srgbClr val="FF0000"/>
                </a:solidFill>
              </a:rPr>
              <a:t>P6.2 </a:t>
            </a:r>
            <a:r>
              <a:rPr lang="en-US" sz="2400" b="1" dirty="0">
                <a:solidFill>
                  <a:srgbClr val="FF0000"/>
                </a:solidFill>
              </a:rPr>
              <a:t>– Task 02 - </a:t>
            </a:r>
            <a:r>
              <a:rPr lang="en-US" sz="2400" dirty="0">
                <a:solidFill>
                  <a:srgbClr val="FF0000"/>
                </a:solidFill>
              </a:rPr>
              <a:t>Agree the completed acceptance testing grid with your tutor, make any amendments to the level of testing and explain the purpose and value in each amendment.</a:t>
            </a:r>
          </a:p>
          <a:p>
            <a:pPr>
              <a:buClr>
                <a:srgbClr val="00B050"/>
              </a:buClr>
            </a:pPr>
            <a:r>
              <a:rPr lang="en-US" sz="2400" b="1" dirty="0" smtClean="0">
                <a:solidFill>
                  <a:srgbClr val="FF0000"/>
                </a:solidFill>
              </a:rPr>
              <a:t>D2.1 </a:t>
            </a:r>
            <a:r>
              <a:rPr lang="en-US" sz="2400" b="1" dirty="0">
                <a:solidFill>
                  <a:srgbClr val="FF0000"/>
                </a:solidFill>
              </a:rPr>
              <a:t>– Task 03</a:t>
            </a:r>
            <a:r>
              <a:rPr lang="en-US" sz="2400" dirty="0">
                <a:solidFill>
                  <a:srgbClr val="FF0000"/>
                </a:solidFill>
              </a:rPr>
              <a:t> – Make notes on and explain in a report routine maintenance measures discussed with the client.</a:t>
            </a:r>
          </a:p>
          <a:p>
            <a:pPr>
              <a:buClr>
                <a:srgbClr val="00B050"/>
              </a:buClr>
            </a:pPr>
            <a:r>
              <a:rPr lang="en-US" sz="2400" b="1" dirty="0" smtClean="0">
                <a:solidFill>
                  <a:srgbClr val="FF0000"/>
                </a:solidFill>
              </a:rPr>
              <a:t>D2.2 </a:t>
            </a:r>
            <a:r>
              <a:rPr lang="en-US" sz="2400" b="1" dirty="0">
                <a:solidFill>
                  <a:srgbClr val="FF0000"/>
                </a:solidFill>
              </a:rPr>
              <a:t>– Task 04</a:t>
            </a:r>
            <a:r>
              <a:rPr lang="en-US" sz="2400" dirty="0">
                <a:solidFill>
                  <a:srgbClr val="FF0000"/>
                </a:solidFill>
              </a:rPr>
              <a:t> – Make notes on and explain in a report the enhancements that could be made as the product life cycle progresses, discuss with the client, take notes and explain each discussed possibility.</a:t>
            </a:r>
          </a:p>
          <a:p>
            <a:pPr>
              <a:buClr>
                <a:srgbClr val="00B050"/>
              </a:buClr>
            </a:pPr>
            <a:r>
              <a:rPr lang="en-US" sz="2400" b="1" dirty="0" smtClean="0">
                <a:solidFill>
                  <a:srgbClr val="FF0000"/>
                </a:solidFill>
              </a:rPr>
              <a:t>D2.3 </a:t>
            </a:r>
            <a:r>
              <a:rPr lang="en-US" sz="2400" b="1" dirty="0">
                <a:solidFill>
                  <a:srgbClr val="FF0000"/>
                </a:solidFill>
              </a:rPr>
              <a:t>– Task 05</a:t>
            </a:r>
            <a:r>
              <a:rPr lang="en-US" sz="2400" dirty="0">
                <a:solidFill>
                  <a:srgbClr val="FF0000"/>
                </a:solidFill>
              </a:rPr>
              <a:t> – Make notes on and explain in a report possible product upgrades as the life cycle progresses discussed with the client. </a:t>
            </a:r>
          </a:p>
        </p:txBody>
      </p:sp>
      <p:sp>
        <p:nvSpPr>
          <p:cNvPr id="10" name="TextBox 9">
            <a:hlinkClick r:id="rId4" action="ppaction://hlinkfile"/>
          </p:cNvPr>
          <p:cNvSpPr txBox="1"/>
          <p:nvPr/>
        </p:nvSpPr>
        <p:spPr>
          <a:xfrm>
            <a:off x="8388424" y="5889466"/>
            <a:ext cx="360040" cy="707886"/>
          </a:xfrm>
          <a:prstGeom prst="rect">
            <a:avLst/>
          </a:prstGeom>
          <a:noFill/>
        </p:spPr>
        <p:txBody>
          <a:bodyPr wrap="square" rtlCol="0">
            <a:spAutoFit/>
          </a:bodyPr>
          <a:lstStyle/>
          <a:p>
            <a:r>
              <a:rPr lang="en-US" sz="4000" b="1" dirty="0" smtClean="0">
                <a:solidFill>
                  <a:srgbClr val="FF0000"/>
                </a:solidFill>
              </a:rPr>
              <a:t>?</a:t>
            </a:r>
            <a:endParaRPr lang="en-GB" sz="1600" b="1" dirty="0">
              <a:solidFill>
                <a:srgbClr val="FF0000"/>
              </a:solidFill>
            </a:endParaRPr>
          </a:p>
        </p:txBody>
      </p:sp>
    </p:spTree>
    <p:extLst>
      <p:ext uri="{BB962C8B-B14F-4D97-AF65-F5344CB8AC3E}">
        <p14:creationId xmlns:p14="http://schemas.microsoft.com/office/powerpoint/2010/main" val="2112197663"/>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2 in 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IT are 90 GLH;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GB" sz="2400" dirty="0" smtClean="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1389916223"/>
              </p:ext>
            </p:extLst>
          </p:nvPr>
        </p:nvGraphicFramePr>
        <p:xfrm>
          <a:off x="395536" y="3046080"/>
          <a:ext cx="8424935" cy="1584960"/>
        </p:xfrm>
        <a:graphic>
          <a:graphicData uri="http://schemas.openxmlformats.org/drawingml/2006/table">
            <a:tbl>
              <a:tblPr firstRow="1" bandRow="1">
                <a:tableStyleId>{5C22544A-7EE6-4342-B048-85BDC9FD1C3A}</a:tableStyleId>
              </a:tblPr>
              <a:tblGrid>
                <a:gridCol w="1684987"/>
                <a:gridCol w="1684987"/>
                <a:gridCol w="1684987"/>
                <a:gridCol w="1684987"/>
                <a:gridCol w="1684987"/>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90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21</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27</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2 in 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IT are 90 GLH;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US" sz="2400" dirty="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4092411467"/>
              </p:ext>
            </p:extLst>
          </p:nvPr>
        </p:nvGraphicFramePr>
        <p:xfrm>
          <a:off x="539554" y="3068960"/>
          <a:ext cx="8064895" cy="1584960"/>
        </p:xfrm>
        <a:graphic>
          <a:graphicData uri="http://schemas.openxmlformats.org/drawingml/2006/table">
            <a:tbl>
              <a:tblPr firstRow="1" bandRow="1">
                <a:tableStyleId>{5C22544A-7EE6-4342-B048-85BDC9FD1C3A}</a:tableStyleId>
              </a:tblPr>
              <a:tblGrid>
                <a:gridCol w="1612979"/>
                <a:gridCol w="1612979"/>
                <a:gridCol w="1612979"/>
                <a:gridCol w="1612979"/>
                <a:gridCol w="1612979"/>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90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21</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27</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3884699843"/>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3600" dirty="0">
                <a:solidFill>
                  <a:srgbClr val="000000"/>
                </a:solidFill>
                <a:latin typeface="Arial" panose="020B0604020202020204" pitchFamily="34" charset="0"/>
              </a:rPr>
              <a:t>Qualification </a:t>
            </a:r>
            <a:r>
              <a:rPr lang="en-US" sz="3600" dirty="0" smtClean="0">
                <a:solidFill>
                  <a:srgbClr val="000000"/>
                </a:solidFill>
                <a:latin typeface="Arial" panose="020B0604020202020204" pitchFamily="34" charset="0"/>
              </a:rPr>
              <a:t>Grade Table - Diploma</a:t>
            </a:r>
            <a:endParaRPr lang="en-US" sz="36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2246769"/>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a:t>
            </a:r>
            <a:r>
              <a:rPr lang="en-US" sz="2800" dirty="0" smtClean="0">
                <a:solidFill>
                  <a:srgbClr val="000000"/>
                </a:solidFill>
                <a:latin typeface="Arial" panose="020B0604020202020204" pitchFamily="34" charset="0"/>
              </a:rPr>
              <a:t>table</a:t>
            </a:r>
          </a:p>
          <a:p>
            <a:pPr marL="285750" indent="-285750">
              <a:buClr>
                <a:srgbClr val="00B050"/>
              </a:buClr>
              <a:buSzPct val="80000"/>
              <a:buFont typeface="Wingdings 3" panose="05040102010807070707" pitchFamily="18" charset="2"/>
              <a:buChar char=""/>
            </a:pPr>
            <a:r>
              <a:rPr lang="en-US" sz="2800" dirty="0" smtClean="0">
                <a:solidFill>
                  <a:srgbClr val="000000"/>
                </a:solidFill>
                <a:latin typeface="Arial" panose="020B0604020202020204" pitchFamily="34" charset="0"/>
              </a:rPr>
              <a:t>OCR </a:t>
            </a:r>
            <a:r>
              <a:rPr lang="en-US" sz="2800" dirty="0">
                <a:solidFill>
                  <a:srgbClr val="000000"/>
                </a:solidFill>
                <a:latin typeface="Arial" panose="020B0604020202020204" pitchFamily="34" charset="0"/>
              </a:rPr>
              <a:t>Level 3 Cambridge Technical Introductory Diploma (</a:t>
            </a:r>
            <a:r>
              <a:rPr lang="en-US" sz="2800" b="1" dirty="0">
                <a:solidFill>
                  <a:srgbClr val="000000"/>
                </a:solidFill>
                <a:latin typeface="Arial" panose="020B0604020202020204" pitchFamily="34" charset="0"/>
              </a:rPr>
              <a:t>360 GLH</a:t>
            </a:r>
            <a:r>
              <a:rPr lang="en-US" sz="2800" dirty="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r>
              <a:rPr lang="en-US" sz="2800" dirty="0" smtClean="0">
                <a:solidFill>
                  <a:srgbClr val="000000"/>
                </a:solidFill>
                <a:latin typeface="Arial" panose="020B0604020202020204" pitchFamily="34" charset="0"/>
              </a:rPr>
              <a:t>.</a:t>
            </a:r>
          </a:p>
        </p:txBody>
      </p:sp>
      <p:graphicFrame>
        <p:nvGraphicFramePr>
          <p:cNvPr id="4" name="Table 3"/>
          <p:cNvGraphicFramePr>
            <a:graphicFrameLocks noGrp="1"/>
          </p:cNvGraphicFramePr>
          <p:nvPr>
            <p:extLst>
              <p:ext uri="{D42A27DB-BD31-4B8C-83A1-F6EECF244321}">
                <p14:modId xmlns:p14="http://schemas.microsoft.com/office/powerpoint/2010/main" val="580489143"/>
              </p:ext>
            </p:extLst>
          </p:nvPr>
        </p:nvGraphicFramePr>
        <p:xfrm>
          <a:off x="683568" y="3501008"/>
          <a:ext cx="7416824" cy="2251710"/>
        </p:xfrm>
        <a:graphic>
          <a:graphicData uri="http://schemas.openxmlformats.org/drawingml/2006/table">
            <a:tbl>
              <a:tblPr>
                <a:tableStyleId>{E8B1032C-EA38-4F05-BA0D-38AFFFC7BED3}</a:tableStyleId>
              </a:tblPr>
              <a:tblGrid>
                <a:gridCol w="2950340"/>
                <a:gridCol w="2499593"/>
                <a:gridCol w="1966891"/>
              </a:tblGrid>
              <a:tr h="190500">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dirty="0">
                          <a:effectLst/>
                          <a:latin typeface="Arial" panose="020B0604020202020204" pitchFamily="34" charset="0"/>
                          <a:cs typeface="Arial" panose="020B0604020202020204" pitchFamily="34" charset="0"/>
                        </a:rPr>
                        <a:t>104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Distinction*</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100 – 103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92 – 99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Merit</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84 – 91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Below 84</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Unclassified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Foundation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23139194"/>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Technical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(720 GLH)</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074367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170646"/>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200" dirty="0" smtClean="0">
                <a:solidFill>
                  <a:srgbClr val="000000"/>
                </a:solidFill>
                <a:latin typeface="Arial" panose="020B0604020202020204" pitchFamily="34" charset="0"/>
              </a:rPr>
              <a:t>The </a:t>
            </a:r>
            <a:r>
              <a:rPr lang="en-US" sz="2200" dirty="0">
                <a:solidFill>
                  <a:srgbClr val="000000"/>
                </a:solidFill>
                <a:latin typeface="Arial" panose="020B0604020202020204" pitchFamily="34" charset="0"/>
              </a:rPr>
              <a:t>number of points available for each unit depends on the unit grade achieved. </a:t>
            </a:r>
            <a:r>
              <a:rPr lang="en-US" sz="2200" dirty="0" smtClean="0">
                <a:solidFill>
                  <a:srgbClr val="000000"/>
                </a:solidFill>
                <a:latin typeface="Arial" panose="020B0604020202020204" pitchFamily="34" charset="0"/>
              </a:rPr>
              <a:t>Units </a:t>
            </a:r>
            <a:r>
              <a:rPr lang="en-US" sz="2200" dirty="0">
                <a:solidFill>
                  <a:srgbClr val="000000"/>
                </a:solidFill>
                <a:latin typeface="Arial" panose="020B0604020202020204" pitchFamily="34" charset="0"/>
              </a:rPr>
              <a:t>1 and 2 in the Cambridge </a:t>
            </a:r>
            <a:r>
              <a:rPr lang="en-US" sz="2200" dirty="0" err="1">
                <a:solidFill>
                  <a:srgbClr val="000000"/>
                </a:solidFill>
                <a:latin typeface="Arial" panose="020B0604020202020204" pitchFamily="34" charset="0"/>
              </a:rPr>
              <a:t>Technicals</a:t>
            </a:r>
            <a:r>
              <a:rPr lang="en-US" sz="2200" dirty="0">
                <a:solidFill>
                  <a:srgbClr val="000000"/>
                </a:solidFill>
                <a:latin typeface="Arial" panose="020B0604020202020204" pitchFamily="34" charset="0"/>
              </a:rPr>
              <a:t> in IT are 90 GLH; all other units are 60 GLH. </a:t>
            </a:r>
            <a:r>
              <a:rPr lang="en-US" sz="2200" dirty="0" smtClean="0">
                <a:solidFill>
                  <a:srgbClr val="000000"/>
                </a:solidFill>
                <a:latin typeface="Arial" panose="020B0604020202020204" pitchFamily="34" charset="0"/>
              </a:rPr>
              <a:t>The </a:t>
            </a:r>
            <a:r>
              <a:rPr lang="en-US" sz="2200" dirty="0">
                <a:solidFill>
                  <a:srgbClr val="000000"/>
                </a:solidFill>
                <a:latin typeface="Arial" panose="020B0604020202020204" pitchFamily="34" charset="0"/>
              </a:rPr>
              <a:t>table below shows the number of points issued for each grade</a:t>
            </a:r>
            <a:r>
              <a:rPr lang="en-US" sz="22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2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200" dirty="0" smtClean="0">
              <a:solidFill>
                <a:srgbClr val="000000"/>
              </a:solidFill>
              <a:latin typeface="Arial" panose="020B0604020202020204" pitchFamily="34" charset="0"/>
            </a:endParaRPr>
          </a:p>
          <a:p>
            <a:pPr>
              <a:buClr>
                <a:srgbClr val="00B050"/>
              </a:buClr>
              <a:buSzPct val="80000"/>
            </a:pPr>
            <a:r>
              <a:rPr lang="en-US" sz="2200" dirty="0">
                <a:solidFill>
                  <a:srgbClr val="000000"/>
                </a:solidFill>
                <a:latin typeface="Arial" panose="020B0604020202020204" pitchFamily="34" charset="0"/>
              </a:rPr>
              <a:t>		</a:t>
            </a:r>
          </a:p>
          <a:p>
            <a:pPr>
              <a:buClr>
                <a:srgbClr val="00B050"/>
              </a:buClr>
              <a:buSzPct val="80000"/>
            </a:pPr>
            <a:r>
              <a:rPr lang="en-GB" sz="2200" dirty="0">
                <a:solidFill>
                  <a:srgbClr val="000000"/>
                </a:solidFill>
                <a:latin typeface="Arial" panose="020B0604020202020204" pitchFamily="34" charset="0"/>
              </a:rPr>
              <a:t>	</a:t>
            </a:r>
            <a:endParaRPr lang="en-GB" sz="2200" dirty="0" smtClean="0">
              <a:solidFill>
                <a:srgbClr val="000000"/>
              </a:solidFill>
              <a:latin typeface="Arial" panose="020B0604020202020204" pitchFamily="34" charset="0"/>
            </a:endParaRPr>
          </a:p>
          <a:p>
            <a:pPr>
              <a:buClr>
                <a:srgbClr val="00B050"/>
              </a:buClr>
              <a:buSzPct val="80000"/>
            </a:pPr>
            <a:endParaRPr lang="en-US" sz="2200" dirty="0">
              <a:solidFill>
                <a:srgbClr val="000000"/>
              </a:solidFill>
              <a:latin typeface="Arial" panose="020B0604020202020204" pitchFamily="34" charset="0"/>
            </a:endParaRPr>
          </a:p>
          <a:p>
            <a:pPr>
              <a:buClr>
                <a:srgbClr val="00B050"/>
              </a:buClr>
              <a:buSzPct val="80000"/>
            </a:pPr>
            <a:endParaRPr lang="en-US" sz="2200"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sz="2200" dirty="0"/>
              <a:t>To calculate the learner’s qualification </a:t>
            </a:r>
            <a:r>
              <a:rPr lang="en-US" sz="2200" dirty="0" smtClean="0"/>
              <a:t>grade you </a:t>
            </a:r>
            <a:r>
              <a:rPr lang="en-US" sz="2200" dirty="0"/>
              <a:t>will need to add up all the points for the units the learner has achieved, making sure they’ve covered the appropriate mandatory content, taken sufficient externally assessed units, and any units required for the chosen pathway</a:t>
            </a:r>
            <a:r>
              <a:rPr lang="en-US" sz="2200" dirty="0" smtClean="0"/>
              <a:t>.</a:t>
            </a:r>
            <a:endParaRPr lang="en-GB" sz="22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3069894009"/>
              </p:ext>
            </p:extLst>
          </p:nvPr>
        </p:nvGraphicFramePr>
        <p:xfrm>
          <a:off x="827584" y="2614032"/>
          <a:ext cx="7848870" cy="1584960"/>
        </p:xfrm>
        <a:graphic>
          <a:graphicData uri="http://schemas.openxmlformats.org/drawingml/2006/table">
            <a:tbl>
              <a:tblPr firstRow="1" bandRow="1">
                <a:tableStyleId>{5C22544A-7EE6-4342-B048-85BDC9FD1C3A}</a:tableStyleId>
              </a:tblPr>
              <a:tblGrid>
                <a:gridCol w="1569774"/>
                <a:gridCol w="1569774"/>
                <a:gridCol w="1569774"/>
                <a:gridCol w="1569774"/>
                <a:gridCol w="1569774"/>
              </a:tblGrid>
              <a:tr h="182838">
                <a:tc>
                  <a:txBody>
                    <a:bodyPr/>
                    <a:lstStyle/>
                    <a:p>
                      <a:r>
                        <a:rPr kumimoji="0" lang="en-GB" sz="2000" b="1" kern="1200" dirty="0" smtClean="0">
                          <a:solidFill>
                            <a:schemeClr val="bg1"/>
                          </a:solidFill>
                          <a:latin typeface="Arial" panose="020B0604020202020204" pitchFamily="34" charset="0"/>
                          <a:ea typeface="+mn-ea"/>
                          <a:cs typeface="Arial" panose="020B0604020202020204" pitchFamily="34" charset="0"/>
                        </a:rPr>
                        <a:t>Unit GLH</a:t>
                      </a:r>
                      <a:endParaRPr kumimoji="0" lang="en-GB" sz="2000" b="1" kern="1200" dirty="0">
                        <a:solidFill>
                          <a:schemeClr val="bg1"/>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chemeClr val="bg1"/>
                          </a:solidFill>
                          <a:latin typeface="Arial" panose="020B0604020202020204" pitchFamily="34" charset="0"/>
                          <a:cs typeface="Arial" panose="020B0604020202020204" pitchFamily="34" charset="0"/>
                        </a:rPr>
                        <a:t>Points table for units based on GLH </a:t>
                      </a:r>
                      <a:endParaRPr lang="en-GB" sz="2000" dirty="0">
                        <a:solidFill>
                          <a:schemeClr val="bg1"/>
                        </a:solidFill>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90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21</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27</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581353422"/>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3" name="Table 2"/>
          <p:cNvGraphicFramePr>
            <a:graphicFrameLocks noGrp="1"/>
          </p:cNvGraphicFramePr>
          <p:nvPr>
            <p:extLst>
              <p:ext uri="{D42A27DB-BD31-4B8C-83A1-F6EECF244321}">
                <p14:modId xmlns:p14="http://schemas.microsoft.com/office/powerpoint/2010/main" val="2295182431"/>
              </p:ext>
            </p:extLst>
          </p:nvPr>
        </p:nvGraphicFramePr>
        <p:xfrm>
          <a:off x="251520" y="1052736"/>
          <a:ext cx="8580620" cy="5605272"/>
        </p:xfrm>
        <a:graphic>
          <a:graphicData uri="http://schemas.openxmlformats.org/drawingml/2006/table">
            <a:tbl>
              <a:tblPr firstRow="1" bandRow="1">
                <a:tableStyleId>{5C22544A-7EE6-4342-B048-85BDC9FD1C3A}</a:tableStyleId>
              </a:tblPr>
              <a:tblGrid>
                <a:gridCol w="1440160"/>
                <a:gridCol w="2448272"/>
                <a:gridCol w="2664296"/>
                <a:gridCol w="2027892"/>
              </a:tblGrid>
              <a:tr h="202312">
                <a:tc>
                  <a:txBody>
                    <a:bodyPr/>
                    <a:lstStyle/>
                    <a:p>
                      <a:pPr algn="ctr"/>
                      <a:r>
                        <a:rPr lang="en-US" sz="1170" dirty="0" smtClean="0">
                          <a:latin typeface="Arial" panose="020B0604020202020204" pitchFamily="34" charset="0"/>
                          <a:cs typeface="Arial" panose="020B0604020202020204" pitchFamily="34" charset="0"/>
                        </a:rPr>
                        <a:t>LO</a:t>
                      </a:r>
                      <a:endParaRPr lang="en-GB" sz="1170" dirty="0">
                        <a:latin typeface="Arial" panose="020B0604020202020204" pitchFamily="34" charset="0"/>
                        <a:cs typeface="Arial" panose="020B0604020202020204" pitchFamily="34" charset="0"/>
                      </a:endParaRPr>
                    </a:p>
                  </a:txBody>
                  <a:tcPr/>
                </a:tc>
                <a:tc>
                  <a:txBody>
                    <a:bodyPr/>
                    <a:lstStyle/>
                    <a:p>
                      <a:pPr algn="ctr"/>
                      <a:r>
                        <a:rPr lang="en-US" sz="1170" dirty="0" smtClean="0">
                          <a:latin typeface="Arial" panose="020B0604020202020204" pitchFamily="34" charset="0"/>
                          <a:cs typeface="Arial" panose="020B0604020202020204" pitchFamily="34" charset="0"/>
                        </a:rPr>
                        <a:t>Pass</a:t>
                      </a:r>
                      <a:endParaRPr lang="en-GB" sz="1170" dirty="0">
                        <a:latin typeface="Arial" panose="020B0604020202020204" pitchFamily="34" charset="0"/>
                        <a:cs typeface="Arial" panose="020B0604020202020204" pitchFamily="34" charset="0"/>
                      </a:endParaRPr>
                    </a:p>
                  </a:txBody>
                  <a:tcPr/>
                </a:tc>
                <a:tc>
                  <a:txBody>
                    <a:bodyPr/>
                    <a:lstStyle/>
                    <a:p>
                      <a:pPr algn="ctr"/>
                      <a:r>
                        <a:rPr lang="en-US" sz="1170" dirty="0" smtClean="0">
                          <a:latin typeface="Arial" panose="020B0604020202020204" pitchFamily="34" charset="0"/>
                          <a:cs typeface="Arial" panose="020B0604020202020204" pitchFamily="34" charset="0"/>
                        </a:rPr>
                        <a:t>Merit</a:t>
                      </a:r>
                      <a:endParaRPr lang="en-GB" sz="1170" dirty="0">
                        <a:latin typeface="Arial" panose="020B0604020202020204" pitchFamily="34" charset="0"/>
                        <a:cs typeface="Arial" panose="020B0604020202020204" pitchFamily="34" charset="0"/>
                      </a:endParaRPr>
                    </a:p>
                  </a:txBody>
                  <a:tcPr/>
                </a:tc>
                <a:tc>
                  <a:txBody>
                    <a:bodyPr/>
                    <a:lstStyle/>
                    <a:p>
                      <a:pPr algn="ctr"/>
                      <a:r>
                        <a:rPr lang="en-US" sz="1170" dirty="0" smtClean="0">
                          <a:latin typeface="Arial" panose="020B0604020202020204" pitchFamily="34" charset="0"/>
                          <a:cs typeface="Arial" panose="020B0604020202020204" pitchFamily="34" charset="0"/>
                        </a:rPr>
                        <a:t>Distinction</a:t>
                      </a:r>
                      <a:endParaRPr lang="en-GB" sz="1170" dirty="0">
                        <a:latin typeface="Arial" panose="020B0604020202020204" pitchFamily="34" charset="0"/>
                        <a:cs typeface="Arial" panose="020B0604020202020204" pitchFamily="34" charset="0"/>
                      </a:endParaRPr>
                    </a:p>
                  </a:txBody>
                  <a:tcPr/>
                </a:tc>
              </a:tr>
              <a:tr h="259229">
                <a:tc>
                  <a:txBody>
                    <a:bodyPr/>
                    <a:lstStyle/>
                    <a:p>
                      <a:endParaRPr lang="en-GB" sz="1170" dirty="0">
                        <a:latin typeface="Arial" panose="020B0604020202020204" pitchFamily="34" charset="0"/>
                        <a:cs typeface="Arial" panose="020B0604020202020204" pitchFamily="34" charset="0"/>
                      </a:endParaRPr>
                    </a:p>
                  </a:txBody>
                  <a:tcPr/>
                </a:tc>
                <a:tc>
                  <a:txBody>
                    <a:bodyPr/>
                    <a:lstStyle/>
                    <a:p>
                      <a:r>
                        <a:rPr lang="en-US" sz="1170" dirty="0" smtClean="0">
                          <a:latin typeface="Arial" panose="020B0604020202020204" pitchFamily="34" charset="0"/>
                          <a:cs typeface="Arial" panose="020B0604020202020204" pitchFamily="34" charset="0"/>
                        </a:rPr>
                        <a:t>The assessment criteria are the Pass requirements for this unit.</a:t>
                      </a:r>
                      <a:endParaRPr lang="en-GB" sz="1170" dirty="0">
                        <a:latin typeface="Arial" panose="020B0604020202020204" pitchFamily="34" charset="0"/>
                        <a:cs typeface="Arial" panose="020B0604020202020204" pitchFamily="34" charset="0"/>
                      </a:endParaRPr>
                    </a:p>
                  </a:txBody>
                  <a:tcPr/>
                </a:tc>
                <a:tc>
                  <a:txBody>
                    <a:bodyPr/>
                    <a:lstStyle/>
                    <a:p>
                      <a:r>
                        <a:rPr lang="en-US" sz="1170" dirty="0" smtClean="0">
                          <a:latin typeface="Arial" panose="020B0604020202020204" pitchFamily="34" charset="0"/>
                          <a:cs typeface="Arial" panose="020B0604020202020204" pitchFamily="34" charset="0"/>
                        </a:rPr>
                        <a:t>To achieve a Merit the evidence must show that, in addition to the pass criteria, the candidate is able to:</a:t>
                      </a:r>
                      <a:endParaRPr lang="en-GB" sz="1170" dirty="0">
                        <a:latin typeface="Arial" panose="020B0604020202020204" pitchFamily="34" charset="0"/>
                        <a:cs typeface="Arial" panose="020B0604020202020204" pitchFamily="34" charset="0"/>
                      </a:endParaRPr>
                    </a:p>
                  </a:txBody>
                  <a:tcPr/>
                </a:tc>
                <a:tc>
                  <a:txBody>
                    <a:bodyPr/>
                    <a:lstStyle/>
                    <a:p>
                      <a:r>
                        <a:rPr lang="en-US" sz="1170" dirty="0" smtClean="0">
                          <a:latin typeface="Arial" panose="020B0604020202020204" pitchFamily="34" charset="0"/>
                          <a:cs typeface="Arial" panose="020B0604020202020204" pitchFamily="34" charset="0"/>
                        </a:rPr>
                        <a:t>To achieve a Distinction the evidence must show that, in addition to the pass and merit criteria, the candidate is able to:</a:t>
                      </a:r>
                      <a:endParaRPr lang="en-GB" sz="1170" dirty="0">
                        <a:latin typeface="Arial" panose="020B0604020202020204" pitchFamily="34" charset="0"/>
                        <a:cs typeface="Arial" panose="020B0604020202020204" pitchFamily="34" charset="0"/>
                      </a:endParaRPr>
                    </a:p>
                  </a:txBody>
                  <a:tcPr/>
                </a:tc>
              </a:tr>
              <a:tr h="259229">
                <a:tc>
                  <a:txBody>
                    <a:bodyPr/>
                    <a:lstStyle/>
                    <a:p>
                      <a:r>
                        <a:rPr lang="en-US" sz="1170" dirty="0" smtClean="0">
                          <a:latin typeface="Arial" panose="020B0604020202020204" pitchFamily="34" charset="0"/>
                          <a:cs typeface="Arial" panose="020B0604020202020204" pitchFamily="34" charset="0"/>
                        </a:rPr>
                        <a:t>1 - Understand the product development life cycle</a:t>
                      </a:r>
                      <a:endParaRPr lang="en-GB" sz="1170" dirty="0">
                        <a:latin typeface="Arial" panose="020B0604020202020204" pitchFamily="34" charset="0"/>
                        <a:cs typeface="Arial" panose="020B0604020202020204" pitchFamily="34" charset="0"/>
                      </a:endParaRPr>
                    </a:p>
                  </a:txBody>
                  <a:tcPr/>
                </a:tc>
                <a:tc>
                  <a:txBody>
                    <a:bodyPr/>
                    <a:lstStyle/>
                    <a:p>
                      <a:r>
                        <a:rPr lang="en-US" sz="1170" dirty="0" smtClean="0">
                          <a:latin typeface="Arial" panose="020B0604020202020204" pitchFamily="34" charset="0"/>
                          <a:cs typeface="Arial" panose="020B0604020202020204" pitchFamily="34" charset="0"/>
                        </a:rPr>
                        <a:t>P1 - Outline the phases of the product development life cycle</a:t>
                      </a:r>
                      <a:endParaRPr lang="en-GB" sz="1170" dirty="0">
                        <a:latin typeface="Arial" panose="020B0604020202020204" pitchFamily="34" charset="0"/>
                        <a:cs typeface="Arial" panose="020B0604020202020204" pitchFamily="34" charset="0"/>
                      </a:endParaRPr>
                    </a:p>
                  </a:txBody>
                  <a:tcPr/>
                </a:tc>
                <a:tc>
                  <a:txBody>
                    <a:bodyPr/>
                    <a:lstStyle/>
                    <a:p>
                      <a:r>
                        <a:rPr lang="en-US" sz="1170" dirty="0" smtClean="0">
                          <a:latin typeface="Arial" panose="020B0604020202020204" pitchFamily="34" charset="0"/>
                          <a:cs typeface="Arial" panose="020B0604020202020204" pitchFamily="34" charset="0"/>
                        </a:rPr>
                        <a:t>M1 - Compare and contrast different product development methodologies</a:t>
                      </a:r>
                      <a:endParaRPr lang="en-GB" sz="1170" dirty="0">
                        <a:latin typeface="Arial" panose="020B0604020202020204" pitchFamily="34" charset="0"/>
                        <a:cs typeface="Arial" panose="020B0604020202020204" pitchFamily="34" charset="0"/>
                      </a:endParaRPr>
                    </a:p>
                  </a:txBody>
                  <a:tcPr/>
                </a:tc>
                <a:tc>
                  <a:txBody>
                    <a:bodyPr/>
                    <a:lstStyle/>
                    <a:p>
                      <a:r>
                        <a:rPr lang="en-US" sz="1170" dirty="0" smtClean="0">
                          <a:latin typeface="Arial" panose="020B0604020202020204" pitchFamily="34" charset="0"/>
                          <a:cs typeface="Arial" panose="020B0604020202020204" pitchFamily="34" charset="0"/>
                        </a:rPr>
                        <a:t>D1 - Assess the potential impact of constraints upon product development</a:t>
                      </a:r>
                      <a:endParaRPr lang="en-GB" sz="1170" dirty="0">
                        <a:latin typeface="Arial" panose="020B0604020202020204" pitchFamily="34" charset="0"/>
                        <a:cs typeface="Arial" panose="020B0604020202020204" pitchFamily="34" charset="0"/>
                      </a:endParaRPr>
                    </a:p>
                  </a:txBody>
                  <a:tcPr/>
                </a:tc>
              </a:tr>
              <a:tr h="685800">
                <a:tc rowSpan="2">
                  <a:txBody>
                    <a:bodyPr/>
                    <a:lstStyle/>
                    <a:p>
                      <a:r>
                        <a:rPr lang="en-US" sz="1170" dirty="0" smtClean="0">
                          <a:latin typeface="Arial" panose="020B0604020202020204" pitchFamily="34" charset="0"/>
                          <a:cs typeface="Arial" panose="020B0604020202020204" pitchFamily="34" charset="0"/>
                        </a:rPr>
                        <a:t>2 - Be able to design products that meet identified client requirements</a:t>
                      </a:r>
                      <a:endParaRPr lang="en-GB" sz="1170" dirty="0">
                        <a:latin typeface="Arial" panose="020B0604020202020204" pitchFamily="34" charset="0"/>
                        <a:cs typeface="Arial" panose="020B0604020202020204" pitchFamily="34" charset="0"/>
                      </a:endParaRPr>
                    </a:p>
                  </a:txBody>
                  <a:tcPr/>
                </a:tc>
                <a:tc>
                  <a:txBody>
                    <a:bodyPr/>
                    <a:lstStyle/>
                    <a:p>
                      <a:r>
                        <a:rPr lang="en-US" sz="1170" dirty="0" smtClean="0">
                          <a:latin typeface="Arial" panose="020B0604020202020204" pitchFamily="34" charset="0"/>
                          <a:cs typeface="Arial" panose="020B0604020202020204" pitchFamily="34" charset="0"/>
                        </a:rPr>
                        <a:t>P2* - Develop a product requirements specification to meet an identified client’s requirements</a:t>
                      </a:r>
                    </a:p>
                  </a:txBody>
                  <a:tcPr/>
                </a:tc>
                <a:tc>
                  <a:txBody>
                    <a:bodyPr/>
                    <a:lstStyle/>
                    <a:p>
                      <a:endParaRPr lang="en-GB" sz="1170" dirty="0">
                        <a:latin typeface="Arial" panose="020B0604020202020204" pitchFamily="34" charset="0"/>
                        <a:cs typeface="Arial" panose="020B0604020202020204" pitchFamily="34" charset="0"/>
                      </a:endParaRPr>
                    </a:p>
                  </a:txBody>
                  <a:tcPr/>
                </a:tc>
                <a:tc rowSpan="2">
                  <a:txBody>
                    <a:bodyPr/>
                    <a:lstStyle/>
                    <a:p>
                      <a:endParaRPr lang="en-GB" sz="1170" dirty="0">
                        <a:latin typeface="Arial" panose="020B0604020202020204" pitchFamily="34" charset="0"/>
                        <a:cs typeface="Arial" panose="020B0604020202020204" pitchFamily="34" charset="0"/>
                      </a:endParaRPr>
                    </a:p>
                  </a:txBody>
                  <a:tcPr/>
                </a:tc>
              </a:tr>
              <a:tr h="685800">
                <a:tc vMerge="1">
                  <a:txBody>
                    <a:bodyPr/>
                    <a:lstStyle/>
                    <a:p>
                      <a:endParaRPr lang="en-GB"/>
                    </a:p>
                  </a:txBody>
                  <a:tcPr/>
                </a:tc>
                <a:tc>
                  <a:txBody>
                    <a:bodyPr/>
                    <a:lstStyle/>
                    <a:p>
                      <a:r>
                        <a:rPr lang="en-US" sz="1170" dirty="0" smtClean="0">
                          <a:latin typeface="Arial" panose="020B0604020202020204" pitchFamily="34" charset="0"/>
                          <a:cs typeface="Arial" panose="020B0604020202020204" pitchFamily="34" charset="0"/>
                        </a:rPr>
                        <a:t>P3 - Present an outline of the design solutions to the identified client and obtain feedback</a:t>
                      </a:r>
                      <a:endParaRPr lang="en-GB" sz="1170" dirty="0">
                        <a:latin typeface="Arial" panose="020B0604020202020204" pitchFamily="34" charset="0"/>
                        <a:cs typeface="Arial" panose="020B0604020202020204" pitchFamily="34" charset="0"/>
                      </a:endParaRPr>
                    </a:p>
                  </a:txBody>
                  <a:tcPr/>
                </a:tc>
                <a:tc>
                  <a:txBody>
                    <a:bodyPr/>
                    <a:lstStyle/>
                    <a:p>
                      <a:r>
                        <a:rPr lang="en-US" sz="1170" dirty="0" smtClean="0">
                          <a:latin typeface="Arial" panose="020B0604020202020204" pitchFamily="34" charset="0"/>
                          <a:cs typeface="Arial" panose="020B0604020202020204" pitchFamily="34" charset="0"/>
                        </a:rPr>
                        <a:t>M2 - Agree the inclusion of features that extend or enhance the functionality of the chosen design solution with the identified client</a:t>
                      </a:r>
                      <a:endParaRPr lang="en-GB" sz="1170" dirty="0">
                        <a:latin typeface="Arial" panose="020B0604020202020204" pitchFamily="34" charset="0"/>
                        <a:cs typeface="Arial" panose="020B0604020202020204" pitchFamily="34" charset="0"/>
                      </a:endParaRPr>
                    </a:p>
                  </a:txBody>
                  <a:tcPr/>
                </a:tc>
                <a:tc vMerge="1">
                  <a:txBody>
                    <a:bodyPr/>
                    <a:lstStyle/>
                    <a:p>
                      <a:endParaRPr lang="en-GB"/>
                    </a:p>
                  </a:txBody>
                  <a:tcPr/>
                </a:tc>
              </a:tr>
              <a:tr h="320040">
                <a:tc rowSpan="2">
                  <a:txBody>
                    <a:bodyPr/>
                    <a:lstStyle/>
                    <a:p>
                      <a:r>
                        <a:rPr lang="en-US" sz="1170" dirty="0" smtClean="0">
                          <a:latin typeface="Arial" panose="020B0604020202020204" pitchFamily="34" charset="0"/>
                          <a:cs typeface="Arial" panose="020B0604020202020204" pitchFamily="34" charset="0"/>
                        </a:rPr>
                        <a:t>3 - Be able to implement and test products</a:t>
                      </a:r>
                      <a:endParaRPr lang="en-GB" sz="1170" dirty="0">
                        <a:latin typeface="Arial" panose="020B0604020202020204" pitchFamily="34" charset="0"/>
                        <a:cs typeface="Arial" panose="020B0604020202020204" pitchFamily="34" charset="0"/>
                      </a:endParaRPr>
                    </a:p>
                  </a:txBody>
                  <a:tcPr/>
                </a:tc>
                <a:tc>
                  <a:txBody>
                    <a:bodyPr/>
                    <a:lstStyle/>
                    <a:p>
                      <a:r>
                        <a:rPr lang="en-US" sz="1170" dirty="0" smtClean="0">
                          <a:latin typeface="Arial" panose="020B0604020202020204" pitchFamily="34" charset="0"/>
                          <a:cs typeface="Arial" panose="020B0604020202020204" pitchFamily="34" charset="0"/>
                        </a:rPr>
                        <a:t>P4 - Develop the product in line with the agreed design solution</a:t>
                      </a:r>
                      <a:endParaRPr lang="en-GB" sz="1170" dirty="0">
                        <a:latin typeface="Arial" panose="020B0604020202020204" pitchFamily="34" charset="0"/>
                        <a:cs typeface="Arial" panose="020B0604020202020204" pitchFamily="34" charset="0"/>
                      </a:endParaRPr>
                    </a:p>
                  </a:txBody>
                  <a:tcPr/>
                </a:tc>
                <a:tc>
                  <a:txBody>
                    <a:bodyPr/>
                    <a:lstStyle/>
                    <a:p>
                      <a:endParaRPr lang="en-GB" sz="1170" dirty="0">
                        <a:latin typeface="Arial" panose="020B0604020202020204" pitchFamily="34" charset="0"/>
                        <a:cs typeface="Arial" panose="020B0604020202020204" pitchFamily="34" charset="0"/>
                      </a:endParaRPr>
                    </a:p>
                  </a:txBody>
                  <a:tcPr/>
                </a:tc>
                <a:tc rowSpan="2">
                  <a:txBody>
                    <a:bodyPr/>
                    <a:lstStyle/>
                    <a:p>
                      <a:endParaRPr lang="en-GB" sz="1170" dirty="0">
                        <a:latin typeface="Arial" panose="020B0604020202020204" pitchFamily="34" charset="0"/>
                        <a:cs typeface="Arial" panose="020B0604020202020204" pitchFamily="34" charset="0"/>
                      </a:endParaRPr>
                    </a:p>
                  </a:txBody>
                  <a:tcPr/>
                </a:tc>
              </a:tr>
              <a:tr h="320040">
                <a:tc vMerge="1">
                  <a:txBody>
                    <a:bodyPr/>
                    <a:lstStyle/>
                    <a:p>
                      <a:endParaRPr lang="en-GB"/>
                    </a:p>
                  </a:txBody>
                  <a:tcPr/>
                </a:tc>
                <a:tc>
                  <a:txBody>
                    <a:bodyPr/>
                    <a:lstStyle/>
                    <a:p>
                      <a:r>
                        <a:rPr lang="en-GB" sz="1170" dirty="0" smtClean="0">
                          <a:latin typeface="Arial" panose="020B0604020202020204" pitchFamily="34" charset="0"/>
                          <a:cs typeface="Arial" panose="020B0604020202020204" pitchFamily="34" charset="0"/>
                        </a:rPr>
                        <a:t>P5 - Conduct product testing</a:t>
                      </a:r>
                      <a:endParaRPr lang="en-GB" sz="1170" dirty="0">
                        <a:latin typeface="Arial" panose="020B0604020202020204" pitchFamily="34" charset="0"/>
                        <a:cs typeface="Arial" panose="020B0604020202020204" pitchFamily="34" charset="0"/>
                      </a:endParaRPr>
                    </a:p>
                  </a:txBody>
                  <a:tcPr/>
                </a:tc>
                <a:tc>
                  <a:txBody>
                    <a:bodyPr/>
                    <a:lstStyle/>
                    <a:p>
                      <a:r>
                        <a:rPr lang="en-US" sz="1170" dirty="0" smtClean="0">
                          <a:latin typeface="Arial" panose="020B0604020202020204" pitchFamily="34" charset="0"/>
                          <a:cs typeface="Arial" panose="020B0604020202020204" pitchFamily="34" charset="0"/>
                        </a:rPr>
                        <a:t>M3 - Analyse the results of testing and recommend improvements and enhancements to the design solution</a:t>
                      </a:r>
                      <a:endParaRPr lang="en-GB" sz="1170" dirty="0">
                        <a:latin typeface="Arial" panose="020B0604020202020204" pitchFamily="34" charset="0"/>
                        <a:cs typeface="Arial" panose="020B0604020202020204" pitchFamily="34" charset="0"/>
                      </a:endParaRPr>
                    </a:p>
                  </a:txBody>
                  <a:tcPr/>
                </a:tc>
                <a:tc vMerge="1">
                  <a:txBody>
                    <a:bodyPr/>
                    <a:lstStyle/>
                    <a:p>
                      <a:endParaRPr lang="en-GB"/>
                    </a:p>
                  </a:txBody>
                  <a:tcPr/>
                </a:tc>
              </a:tr>
              <a:tr h="314766">
                <a:tc>
                  <a:txBody>
                    <a:bodyPr/>
                    <a:lstStyle/>
                    <a:p>
                      <a:r>
                        <a:rPr lang="en-US" sz="1170" dirty="0" smtClean="0">
                          <a:latin typeface="Arial" panose="020B0604020202020204" pitchFamily="34" charset="0"/>
                          <a:cs typeface="Arial" panose="020B0604020202020204" pitchFamily="34" charset="0"/>
                        </a:rPr>
                        <a:t>4 - Be able to carry out acceptance testing with clients</a:t>
                      </a:r>
                      <a:endParaRPr lang="en-GB" sz="1170" dirty="0">
                        <a:latin typeface="Arial" panose="020B0604020202020204" pitchFamily="34" charset="0"/>
                        <a:cs typeface="Arial" panose="020B0604020202020204" pitchFamily="34" charset="0"/>
                      </a:endParaRPr>
                    </a:p>
                  </a:txBody>
                  <a:tcPr>
                    <a:solidFill>
                      <a:srgbClr val="FFC000"/>
                    </a:solidFill>
                  </a:tcPr>
                </a:tc>
                <a:tc>
                  <a:txBody>
                    <a:bodyPr/>
                    <a:lstStyle/>
                    <a:p>
                      <a:r>
                        <a:rPr lang="en-US" sz="1170" dirty="0" smtClean="0">
                          <a:latin typeface="Arial" panose="020B0604020202020204" pitchFamily="34" charset="0"/>
                          <a:cs typeface="Arial" panose="020B0604020202020204" pitchFamily="34" charset="0"/>
                        </a:rPr>
                        <a:t>P6 - Carry out acceptance testing for users in line with the agreed design solution</a:t>
                      </a:r>
                      <a:endParaRPr lang="en-GB" sz="1170" dirty="0">
                        <a:latin typeface="Arial" panose="020B0604020202020204" pitchFamily="34" charset="0"/>
                        <a:cs typeface="Arial" panose="020B0604020202020204" pitchFamily="34" charset="0"/>
                      </a:endParaRPr>
                    </a:p>
                  </a:txBody>
                  <a:tcPr>
                    <a:solidFill>
                      <a:srgbClr val="FFC000"/>
                    </a:solidFill>
                  </a:tcPr>
                </a:tc>
                <a:tc>
                  <a:txBody>
                    <a:bodyPr/>
                    <a:lstStyle/>
                    <a:p>
                      <a:endParaRPr lang="en-GB" sz="1170" dirty="0">
                        <a:latin typeface="Arial" panose="020B0604020202020204" pitchFamily="34" charset="0"/>
                        <a:cs typeface="Arial" panose="020B0604020202020204" pitchFamily="34" charset="0"/>
                      </a:endParaRPr>
                    </a:p>
                  </a:txBody>
                  <a:tcPr>
                    <a:solidFill>
                      <a:srgbClr val="FFC000"/>
                    </a:solidFill>
                  </a:tcPr>
                </a:tc>
                <a:tc>
                  <a:txBody>
                    <a:bodyPr/>
                    <a:lstStyle/>
                    <a:p>
                      <a:r>
                        <a:rPr lang="en-US" sz="1170" dirty="0" smtClean="0">
                          <a:latin typeface="Arial" panose="020B0604020202020204" pitchFamily="34" charset="0"/>
                          <a:cs typeface="Arial" panose="020B0604020202020204" pitchFamily="34" charset="0"/>
                        </a:rPr>
                        <a:t>D2  - Discuss with the identified client potential enhancements, upgrades and maintenance of the final product</a:t>
                      </a:r>
                      <a:endParaRPr lang="en-GB" sz="1170" dirty="0">
                        <a:latin typeface="Arial" panose="020B0604020202020204" pitchFamily="34" charset="0"/>
                        <a:cs typeface="Arial" panose="020B0604020202020204" pitchFamily="34" charset="0"/>
                      </a:endParaRPr>
                    </a:p>
                  </a:txBody>
                  <a:tcPr>
                    <a:solidFill>
                      <a:srgbClr val="FFC000"/>
                    </a:solidFill>
                  </a:tcPr>
                </a:tc>
              </a:tr>
            </a:tbl>
          </a:graphicData>
        </a:graphic>
      </p:graphicFrame>
    </p:spTree>
    <p:extLst>
      <p:ext uri="{BB962C8B-B14F-4D97-AF65-F5344CB8AC3E}">
        <p14:creationId xmlns:p14="http://schemas.microsoft.com/office/powerpoint/2010/main" val="595170532"/>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896686833"/>
              </p:ext>
            </p:extLst>
          </p:nvPr>
        </p:nvGraphicFramePr>
        <p:xfrm>
          <a:off x="7182356" y="1052736"/>
          <a:ext cx="1638116" cy="562966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 have a great product idea, can I make a million tomorrow</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a Patent and do I need one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Has 3D printing revolutionised product creation</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Business techniques on extending product sales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above the line and below the line</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What colour should my product be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If it is a virtual product, do I need to copyright it.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570756"/>
          </a:xfrm>
          <a:prstGeom prst="rect">
            <a:avLst/>
          </a:prstGeom>
        </p:spPr>
        <p:txBody>
          <a:bodyPr wrap="square">
            <a:spAutoFit/>
          </a:bodyPr>
          <a:lstStyle/>
          <a:p>
            <a:r>
              <a:rPr lang="en-US" sz="1780" b="1" dirty="0"/>
              <a:t>LO4 Be able to carry out acceptance testing with clients </a:t>
            </a:r>
            <a:endParaRPr lang="en-US" sz="1780" dirty="0"/>
          </a:p>
          <a:p>
            <a:r>
              <a:rPr lang="en-US" sz="1780" b="1" dirty="0" smtClean="0"/>
              <a:t>P6 - </a:t>
            </a:r>
            <a:r>
              <a:rPr lang="en-US" sz="1780" dirty="0"/>
              <a:t>Learners must create an acceptance test plan, as detailed in the teaching content. This should be based on the proposed acceptance test plan, agreed with the client, as part of P3. The acceptance test plan must be used to carry out acceptance testing with a variety of target users, and as detailed in the agreed design specification). The evidence should be the completed acceptance test plan showing test outcomes, details of the deployment decision by the client and a hand-over document. This acceptance testing must cover functional and non-functional tests. </a:t>
            </a:r>
          </a:p>
          <a:p>
            <a:r>
              <a:rPr lang="en-US" sz="1780" b="1" dirty="0" smtClean="0"/>
              <a:t>D2 - </a:t>
            </a:r>
            <a:r>
              <a:rPr lang="en-US" sz="1780" dirty="0"/>
              <a:t>Learners are required to discuss potential enhancements, upgrades and maintenance of the final product. Learners must discuss these changes with the original, identified client. The rationale for each potential enhancement, upgrade and maintenance activity must be clearly identified. Evidence will be a record of the discussions, together with full details of each potential enhancement, upgrade and maintenance activity. This could be in the form of meeting notes, audio/video recording of the meeting, or documentary evidence of an email exchange. N.B. Learners are not required to implement these changes.</a:t>
            </a:r>
            <a:endParaRPr lang="en-GB" sz="1780"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sz="4000" dirty="0" smtClean="0"/>
              <a:t>Assessment Criteria</a:t>
            </a:r>
            <a:endParaRPr lang="en-GB" sz="4000" dirty="0"/>
          </a:p>
        </p:txBody>
      </p:sp>
    </p:spTree>
    <p:extLst>
      <p:ext uri="{BB962C8B-B14F-4D97-AF65-F5344CB8AC3E}">
        <p14:creationId xmlns:p14="http://schemas.microsoft.com/office/powerpoint/2010/main" val="1566753756"/>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9.4"/>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3.xml><?xml version="1.0" encoding="utf-8"?>
<ds:datastoreItem xmlns:ds="http://schemas.openxmlformats.org/officeDocument/2006/customXml" ds:itemID="{76DD945F-B7B0-4691-A0D0-E2EAD6DA23B3}">
  <ds:schemaRefs>
    <ds:schemaRef ds:uri="http://purl.org/dc/dcmitype/"/>
    <ds:schemaRef ds:uri="http://schemas.openxmlformats.org/package/2006/metadata/core-properties"/>
    <ds:schemaRef ds:uri="http://schemas.microsoft.com/office/2006/metadata/properties"/>
    <ds:schemaRef ds:uri="http://schemas.microsoft.com/office/2006/documentManagement/types"/>
    <ds:schemaRef ds:uri="http://purl.org/dc/elements/1.1/"/>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Enderoth</Template>
  <TotalTime>44718</TotalTime>
  <Words>2132</Words>
  <Application>Microsoft Office PowerPoint</Application>
  <PresentationFormat>On-screen Show (4:3)</PresentationFormat>
  <Paragraphs>274</Paragraphs>
  <Slides>13</Slides>
  <Notes>13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13</vt:i4>
      </vt:variant>
    </vt:vector>
  </HeadingPairs>
  <TitlesOfParts>
    <vt:vector size="22" baseType="lpstr">
      <vt:lpstr>Arial</vt:lpstr>
      <vt:lpstr>Calibri</vt:lpstr>
      <vt:lpstr>Courier New</vt:lpstr>
      <vt:lpstr>Lucida Sans Unicode</vt:lpstr>
      <vt:lpstr>Times New Roman</vt:lpstr>
      <vt:lpstr>Verdana</vt:lpstr>
      <vt:lpstr>Wingdings 2</vt:lpstr>
      <vt:lpstr>Wingdings 3</vt:lpstr>
      <vt:lpstr>Enderoth</vt:lpstr>
      <vt:lpstr>PowerPoint Presentation</vt:lpstr>
      <vt:lpstr>Calculating the Points</vt:lpstr>
      <vt:lpstr>Calculating the Points</vt:lpstr>
      <vt:lpstr>Qualification Grade Table - Diploma</vt:lpstr>
      <vt:lpstr>Qualification Grade Table – Foundation Diploma</vt:lpstr>
      <vt:lpstr>Qualification Grade Table – Technical Diploma</vt:lpstr>
      <vt:lpstr>Calculating the Points</vt:lpstr>
      <vt:lpstr>Assessment Criteria</vt:lpstr>
      <vt:lpstr>Assessment Criteria</vt:lpstr>
      <vt:lpstr>P6.1 - Acceptance Testing with Target Users</vt:lpstr>
      <vt:lpstr>D2.1 – Maintenance Phase</vt:lpstr>
      <vt:lpstr>D2.1 – Maintenance Phase</vt:lpstr>
      <vt:lpstr>PowerPoint Presentation</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9.4</dc:title>
  <dc:subject>eBusiness</dc:subject>
  <dc:creator>Enderoth</dc:creator>
  <cp:lastModifiedBy>Stephen Rafferty</cp:lastModifiedBy>
  <cp:revision>1548</cp:revision>
  <cp:lastPrinted>2014-01-22T18:25:48Z</cp:lastPrinted>
  <dcterms:created xsi:type="dcterms:W3CDTF">2008-03-12T11:01:44Z</dcterms:created>
  <dcterms:modified xsi:type="dcterms:W3CDTF">2018-08-10T08:50:03Z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